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c08bb27ffd449f" /><Relationship Type="http://schemas.openxmlformats.org/officeDocument/2006/relationships/extended-properties" Target="/docProps/app.xml" Id="R3515966236d7467d" /><Relationship Type="http://schemas.openxmlformats.org/officeDocument/2006/relationships/officeDocument" Target="/ppt/presentation.xml" Id="R8533b2c75a9746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e315f219484ecc"/>
  </p:sldMasterIdLst>
  <p:sldIdLst>
    <p:sldId xmlns:r="http://schemas.openxmlformats.org/officeDocument/2006/relationships" id="256" r:id="R9e29d230c52f4c31"/>
    <p:sldId xmlns:r="http://schemas.openxmlformats.org/officeDocument/2006/relationships" id="257" r:id="R4a3d32fd703d41e8"/>
    <p:sldId xmlns:r="http://schemas.openxmlformats.org/officeDocument/2006/relationships" id="258" r:id="R291c480c08c9420f"/>
    <p:sldId xmlns:r="http://schemas.openxmlformats.org/officeDocument/2006/relationships" id="259" r:id="Raf0df45ff5a642e6"/>
    <p:sldId xmlns:r="http://schemas.openxmlformats.org/officeDocument/2006/relationships" id="260" r:id="R6dc9bc2b02ee4855"/>
    <p:sldId xmlns:r="http://schemas.openxmlformats.org/officeDocument/2006/relationships" id="261" r:id="R87ade805f72740cc"/>
    <p:sldId xmlns:r="http://schemas.openxmlformats.org/officeDocument/2006/relationships" id="262" r:id="Rc63a080a887840c4"/>
    <p:sldId xmlns:r="http://schemas.openxmlformats.org/officeDocument/2006/relationships" id="263" r:id="R6eac2b5903c84084"/>
    <p:sldId xmlns:r="http://schemas.openxmlformats.org/officeDocument/2006/relationships" id="264" r:id="R898c4ef97d4640ec"/>
    <p:sldId xmlns:r="http://schemas.openxmlformats.org/officeDocument/2006/relationships" id="265" r:id="R217299534ee64308"/>
    <p:sldId xmlns:r="http://schemas.openxmlformats.org/officeDocument/2006/relationships" id="266" r:id="R28d03b57cba54d44"/>
    <p:sldId xmlns:r="http://schemas.openxmlformats.org/officeDocument/2006/relationships" id="267" r:id="R22fd275954b147d8"/>
    <p:sldId xmlns:r="http://schemas.openxmlformats.org/officeDocument/2006/relationships" id="268" r:id="R81e2614e57b04eab"/>
    <p:sldId xmlns:r="http://schemas.openxmlformats.org/officeDocument/2006/relationships" id="269" r:id="R262b8747a9a341f2"/>
    <p:sldId xmlns:r="http://schemas.openxmlformats.org/officeDocument/2006/relationships" id="270" r:id="R667ab94c54ab44c6"/>
    <p:sldId xmlns:r="http://schemas.openxmlformats.org/officeDocument/2006/relationships" id="271" r:id="Rb5c884cd04244839"/>
    <p:sldId xmlns:r="http://schemas.openxmlformats.org/officeDocument/2006/relationships" id="272" r:id="R4212d0a034c144d6"/>
    <p:sldId xmlns:r="http://schemas.openxmlformats.org/officeDocument/2006/relationships" id="273" r:id="R02aeba6ca05748ab"/>
    <p:sldId xmlns:r="http://schemas.openxmlformats.org/officeDocument/2006/relationships" id="274" r:id="R200e23f3e3f94896"/>
    <p:sldId xmlns:r="http://schemas.openxmlformats.org/officeDocument/2006/relationships" id="275" r:id="R9dbcd7a806d945c1"/>
    <p:sldId xmlns:r="http://schemas.openxmlformats.org/officeDocument/2006/relationships" id="276" r:id="R106b972c684f4d51"/>
    <p:sldId xmlns:r="http://schemas.openxmlformats.org/officeDocument/2006/relationships" id="277" r:id="Rb8d19b115f9048d7"/>
    <p:sldId xmlns:r="http://schemas.openxmlformats.org/officeDocument/2006/relationships" id="278" r:id="Rcfd942400d9542eb"/>
    <p:sldId xmlns:r="http://schemas.openxmlformats.org/officeDocument/2006/relationships" id="279" r:id="R984948b5b73f4e84"/>
    <p:sldId xmlns:r="http://schemas.openxmlformats.org/officeDocument/2006/relationships" id="280" r:id="R7bcdeab2268745fa"/>
    <p:sldId xmlns:r="http://schemas.openxmlformats.org/officeDocument/2006/relationships" id="281" r:id="Rdda5e32d090240f6"/>
    <p:sldId xmlns:r="http://schemas.openxmlformats.org/officeDocument/2006/relationships" id="282" r:id="Ra3ea58ccdeb542aa"/>
    <p:sldId xmlns:r="http://schemas.openxmlformats.org/officeDocument/2006/relationships" id="283" r:id="Rdf70d543dc134e07"/>
    <p:sldId xmlns:r="http://schemas.openxmlformats.org/officeDocument/2006/relationships" id="284" r:id="R364026cc2547448a"/>
    <p:sldId xmlns:r="http://schemas.openxmlformats.org/officeDocument/2006/relationships" id="285" r:id="Rf5f3d899812e4be0"/>
    <p:sldId xmlns:r="http://schemas.openxmlformats.org/officeDocument/2006/relationships" id="286" r:id="R139a0c8157ff47a3"/>
    <p:sldId xmlns:r="http://schemas.openxmlformats.org/officeDocument/2006/relationships" id="287" r:id="Rfb57cd7a382c4a70"/>
    <p:sldId xmlns:r="http://schemas.openxmlformats.org/officeDocument/2006/relationships" id="288" r:id="R70b20c9408f74f70"/>
    <p:sldId xmlns:r="http://schemas.openxmlformats.org/officeDocument/2006/relationships" id="289" r:id="R4a13956b270a40f3"/>
    <p:sldId xmlns:r="http://schemas.openxmlformats.org/officeDocument/2006/relationships" id="290" r:id="R8aeadbdad5754c1a"/>
    <p:sldId xmlns:r="http://schemas.openxmlformats.org/officeDocument/2006/relationships" id="291" r:id="R3896b49183744955"/>
    <p:sldId xmlns:r="http://schemas.openxmlformats.org/officeDocument/2006/relationships" id="292" r:id="Rf03038365aea4d25"/>
    <p:sldId xmlns:r="http://schemas.openxmlformats.org/officeDocument/2006/relationships" id="293" r:id="R73de3ac0427e41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223ca2b1b66c4e7d"/><Relationship Type="http://schemas.openxmlformats.org/officeDocument/2006/relationships/slideMaster" Target="/ppt/slideMasters/slideMaster1.xml" Id="Rdee315f219484ecc"/><Relationship Type="http://schemas.openxmlformats.org/officeDocument/2006/relationships/presProps" Target="/ppt/presProps.xml" Id="R486f630fa4184b03"/><Relationship Type="http://schemas.openxmlformats.org/officeDocument/2006/relationships/tableStyles" Target="/ppt/tableStyles.xml" Id="R7d85d0efbb52419d"/><Relationship Type="http://schemas.openxmlformats.org/officeDocument/2006/relationships/slide" Target="/ppt/slides/slide1.xml" Id="R9e29d230c52f4c31"/><Relationship Type="http://schemas.openxmlformats.org/officeDocument/2006/relationships/slide" Target="/ppt/slides/slide2.xml" Id="R4a3d32fd703d41e8"/><Relationship Type="http://schemas.openxmlformats.org/officeDocument/2006/relationships/slide" Target="/ppt/slides/slide3.xml" Id="R291c480c08c9420f"/><Relationship Type="http://schemas.openxmlformats.org/officeDocument/2006/relationships/slide" Target="/ppt/slides/slide4.xml" Id="Raf0df45ff5a642e6"/><Relationship Type="http://schemas.openxmlformats.org/officeDocument/2006/relationships/slide" Target="/ppt/slides/slide5.xml" Id="R6dc9bc2b02ee4855"/><Relationship Type="http://schemas.openxmlformats.org/officeDocument/2006/relationships/slide" Target="/ppt/slides/slide6.xml" Id="R87ade805f72740cc"/><Relationship Type="http://schemas.openxmlformats.org/officeDocument/2006/relationships/slide" Target="/ppt/slides/slide7.xml" Id="Rc63a080a887840c4"/><Relationship Type="http://schemas.openxmlformats.org/officeDocument/2006/relationships/slide" Target="/ppt/slides/slide8.xml" Id="R6eac2b5903c84084"/><Relationship Type="http://schemas.openxmlformats.org/officeDocument/2006/relationships/slide" Target="/ppt/slides/slide9.xml" Id="R898c4ef97d4640ec"/><Relationship Type="http://schemas.openxmlformats.org/officeDocument/2006/relationships/slide" Target="/ppt/slides/slide10.xml" Id="R217299534ee64308"/><Relationship Type="http://schemas.openxmlformats.org/officeDocument/2006/relationships/slide" Target="/ppt/slides/slide11.xml" Id="R28d03b57cba54d44"/><Relationship Type="http://schemas.openxmlformats.org/officeDocument/2006/relationships/slide" Target="/ppt/slides/slide12.xml" Id="R22fd275954b147d8"/><Relationship Type="http://schemas.openxmlformats.org/officeDocument/2006/relationships/slide" Target="/ppt/slides/slide13.xml" Id="R81e2614e57b04eab"/><Relationship Type="http://schemas.openxmlformats.org/officeDocument/2006/relationships/slide" Target="/ppt/slides/slide14.xml" Id="R262b8747a9a341f2"/><Relationship Type="http://schemas.openxmlformats.org/officeDocument/2006/relationships/slide" Target="/ppt/slides/slide15.xml" Id="R667ab94c54ab44c6"/><Relationship Type="http://schemas.openxmlformats.org/officeDocument/2006/relationships/slide" Target="/ppt/slides/slide16.xml" Id="Rb5c884cd04244839"/><Relationship Type="http://schemas.openxmlformats.org/officeDocument/2006/relationships/slide" Target="/ppt/slides/slide17.xml" Id="R4212d0a034c144d6"/><Relationship Type="http://schemas.openxmlformats.org/officeDocument/2006/relationships/slide" Target="/ppt/slides/slide18.xml" Id="R02aeba6ca05748ab"/><Relationship Type="http://schemas.openxmlformats.org/officeDocument/2006/relationships/slide" Target="/ppt/slides/slide19.xml" Id="R200e23f3e3f94896"/><Relationship Type="http://schemas.openxmlformats.org/officeDocument/2006/relationships/slide" Target="/ppt/slides/slide20.xml" Id="R9dbcd7a806d945c1"/><Relationship Type="http://schemas.openxmlformats.org/officeDocument/2006/relationships/slide" Target="/ppt/slides/slide21.xml" Id="R106b972c684f4d51"/><Relationship Type="http://schemas.openxmlformats.org/officeDocument/2006/relationships/slide" Target="/ppt/slides/slide22.xml" Id="Rb8d19b115f9048d7"/><Relationship Type="http://schemas.openxmlformats.org/officeDocument/2006/relationships/slide" Target="/ppt/slides/slide23.xml" Id="Rcfd942400d9542eb"/><Relationship Type="http://schemas.openxmlformats.org/officeDocument/2006/relationships/slide" Target="/ppt/slides/slide24.xml" Id="R984948b5b73f4e84"/><Relationship Type="http://schemas.openxmlformats.org/officeDocument/2006/relationships/slide" Target="/ppt/slides/slide25.xml" Id="R7bcdeab2268745fa"/><Relationship Type="http://schemas.openxmlformats.org/officeDocument/2006/relationships/slide" Target="/ppt/slides/slide26.xml" Id="Rdda5e32d090240f6"/><Relationship Type="http://schemas.openxmlformats.org/officeDocument/2006/relationships/slide" Target="/ppt/slides/slide27.xml" Id="Ra3ea58ccdeb542aa"/><Relationship Type="http://schemas.openxmlformats.org/officeDocument/2006/relationships/slide" Target="/ppt/slides/slide28.xml" Id="Rdf70d543dc134e07"/><Relationship Type="http://schemas.openxmlformats.org/officeDocument/2006/relationships/slide" Target="/ppt/slides/slide29.xml" Id="R364026cc2547448a"/><Relationship Type="http://schemas.openxmlformats.org/officeDocument/2006/relationships/slide" Target="/ppt/slides/slide30.xml" Id="Rf5f3d899812e4be0"/><Relationship Type="http://schemas.openxmlformats.org/officeDocument/2006/relationships/slide" Target="/ppt/slides/slide31.xml" Id="R139a0c8157ff47a3"/><Relationship Type="http://schemas.openxmlformats.org/officeDocument/2006/relationships/slide" Target="/ppt/slides/slide32.xml" Id="Rfb57cd7a382c4a70"/><Relationship Type="http://schemas.openxmlformats.org/officeDocument/2006/relationships/slide" Target="/ppt/slides/slide33.xml" Id="R70b20c9408f74f70"/><Relationship Type="http://schemas.openxmlformats.org/officeDocument/2006/relationships/slide" Target="/ppt/slides/slide34.xml" Id="R4a13956b270a40f3"/><Relationship Type="http://schemas.openxmlformats.org/officeDocument/2006/relationships/slide" Target="/ppt/slides/slide35.xml" Id="R8aeadbdad5754c1a"/><Relationship Type="http://schemas.openxmlformats.org/officeDocument/2006/relationships/slide" Target="/ppt/slides/slide36.xml" Id="R3896b49183744955"/><Relationship Type="http://schemas.openxmlformats.org/officeDocument/2006/relationships/slide" Target="/ppt/slides/slide37.xml" Id="Rf03038365aea4d25"/><Relationship Type="http://schemas.openxmlformats.org/officeDocument/2006/relationships/slide" Target="/ppt/slides/slide38.xml" Id="R73de3ac0427e4103"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5fccb4d2c140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5d32cd5bc8483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80560ad45f4ab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21a707332143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27a3d2d676472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2244861f9b4e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623747-0E6C-4E25-8B12-9C059E3E3B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ABD6D07-FBE1-49B6-B9F5-22D54E40750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EDA345-50F8-405B-894F-D7B800C899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D194C2-2B30-4C15-BC46-E9BFECC860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C168416-F5A1-496A-8A89-0662309AAF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15D1543-D62C-41A3-85C7-9CF07FFAF9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540A5F-8D03-480F-A5D7-218DBA3CA7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3C6F0FC-4735-4775-A906-6B9D118F1C0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9A5036-D109-4193-861A-DFACE75E46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EE58F8A-62AC-450E-ADA3-2EB30A51B3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fe98d3b4c74a3a" /><Relationship Type="http://schemas.openxmlformats.org/officeDocument/2006/relationships/slideLayout" Target="/ppt/slideLayouts/slideLayout1.xml" Id="Rb63081c95e3c49cd" /><Relationship Type="http://schemas.openxmlformats.org/officeDocument/2006/relationships/slideLayout" Target="/ppt/slideLayouts/slideLayout2.xml" Id="R04bd9ec25976430a" /><Relationship Type="http://schemas.openxmlformats.org/officeDocument/2006/relationships/slideLayout" Target="/ppt/slideLayouts/slideLayout3.xml" Id="Rc4b435bb4cf44d37" /><Relationship Type="http://schemas.openxmlformats.org/officeDocument/2006/relationships/slideLayout" Target="/ppt/slideLayouts/slideLayout4.xml" Id="Rd6fdd133309c49ef" /><Relationship Type="http://schemas.openxmlformats.org/officeDocument/2006/relationships/slideLayout" Target="/ppt/slideLayouts/slideLayout5.xml" Id="Rb4b1b36a657e4570" /><Relationship Type="http://schemas.openxmlformats.org/officeDocument/2006/relationships/slideLayout" Target="/ppt/slideLayouts/slideLayout6.xml" Id="R93d032b3419742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3081c95e3c49cd"/>
    <p:sldLayoutId xmlns:r="http://schemas.openxmlformats.org/officeDocument/2006/relationships" id="2147483650" r:id="R04bd9ec25976430a"/>
    <p:sldLayoutId xmlns:r="http://schemas.openxmlformats.org/officeDocument/2006/relationships" id="2147483651" r:id="Rc4b435bb4cf44d37"/>
    <p:sldLayoutId xmlns:r="http://schemas.openxmlformats.org/officeDocument/2006/relationships" id="2147483652" r:id="Rd6fdd133309c49ef"/>
    <p:sldLayoutId xmlns:r="http://schemas.openxmlformats.org/officeDocument/2006/relationships" id="2147483653" r:id="Rb4b1b36a657e4570"/>
    <p:sldLayoutId xmlns:r="http://schemas.openxmlformats.org/officeDocument/2006/relationships" id="2147483654" r:id="R93d032b3419742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5e33ba48dae4af6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1a79bd371e04db6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3c4581e62184f2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558fc1c749a4900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729bbeafc2f4729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99dd9c0389d49f1"/><Relationship Type="http://schemas.openxmlformats.org/officeDocument/2006/relationships/image" Target="/ppt/media/image.png" Id="R530421672c104ba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6b03db5303d4abb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34d348bbbf3445c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4f5da2d2c4f42da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b853e13fd7b4e30"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baa2364a9de4e23"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011888633e24e82"/><Relationship Type="http://schemas.openxmlformats.org/officeDocument/2006/relationships/image" Target="/ppt/media/image2.png" Id="R90cf069ead944bd0"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51b01b77e89407c"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c241f1544da468f"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fe52918db694267"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697f6fd4c15427c"/></Relationships>
</file>

<file path=ppt/slides/_rels/slide1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e5beef0745e4d26"/></Relationships>
</file>

<file path=ppt/slides/_rels/slide1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0323699abc74ae0"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ed01336483a4f01"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2ba9abfd7a44151"/></Relationships>
</file>

<file path=ppt/slides/_rels/slide2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8787a80d99143f4"/></Relationships>
</file>

<file path=ppt/slides/_rels/slide2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7593bb1b63c499b"/></Relationships>
</file>

<file path=ppt/slides/_rels/slide2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e73a84ca62c4f03"/></Relationships>
</file>

<file path=ppt/slides/_rels/slide2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10801230b2f40aa"/></Relationships>
</file>

<file path=ppt/slides/_rels/slide2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296c5574d2b4ba7"/></Relationships>
</file>

<file path=ppt/slides/_rels/slide2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f6526d88ade49a9"/></Relationships>
</file>

<file path=ppt/slides/_rels/slide2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07f04dd7f6747ab"/></Relationships>
</file>

<file path=ppt/slides/_rels/slide2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56e8928729146ff"/></Relationships>
</file>

<file path=ppt/slides/_rels/slide2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e840fb470d64722"/></Relationships>
</file>

<file path=ppt/slides/_rels/slide3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521498234ac4505"/></Relationships>
</file>

<file path=ppt/slides/_rels/slide3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db7be33315b43b2"/></Relationships>
</file>

<file path=ppt/slides/_rels/slide3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bf978ca62054b2b"/><Relationship Type="http://schemas.openxmlformats.org/officeDocument/2006/relationships/image" Target="/ppt/media/image3.png" Id="Ra187139b6a914a8a"/></Relationships>
</file>

<file path=ppt/slides/_rels/slide3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3052134c7594b2b"/></Relationships>
</file>

<file path=ppt/slides/_rels/slide3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a7845f1875041c7"/></Relationships>
</file>

<file path=ppt/slides/_rels/slide3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fefdea1508848a4"/></Relationships>
</file>

<file path=ppt/slides/_rels/slide3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8024c4051204afa"/></Relationships>
</file>

<file path=ppt/slides/_rels/slide3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31685431e584d2c"/><Relationship Type="http://schemas.openxmlformats.org/officeDocument/2006/relationships/image" Target="/ppt/media/image4.png" Id="R8a151e1fec9441dd"/></Relationships>
</file>

<file path=ppt/slides/_rels/slide3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946fcaf4e4f4f96"/><Relationship Type="http://schemas.openxmlformats.org/officeDocument/2006/relationships/image" Target="/ppt/media/image5.png" Id="R737e3a3d847a42e1"/><Relationship Type="http://schemas.openxmlformats.org/officeDocument/2006/relationships/image" Target="/ppt/media/image.jpeg" Id="R7f5153e270e54623"/><Relationship Type="http://schemas.openxmlformats.org/officeDocument/2006/relationships/image" Target="/ppt/media/image2.jpeg" Id="R364c935f6405479c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1-1">
            <a:extLst xmlns:a="http://schemas.openxmlformats.org/drawingml/2006/main">
              <a:ext uri="{FF2B5EF4-FFF2-40B4-BE49-F238E27FC236}">
                <a16:creationId xmlns:a16="http://schemas.microsoft.com/office/drawing/2014/main" id="{9F043DF3-2A60-48AB-8908-6B61DDDE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课程导览</a:t>
            </a:r>
          </a:p>
        </p:txBody>
      </p:sp>
      <p:sp>
        <p:nvSpPr>
          <p:cNvPr id="2" name="page-1-2">
            <a:extLst xmlns:a="http://schemas.openxmlformats.org/drawingml/2006/main">
              <a:ext uri="{FF2B5EF4-FFF2-40B4-BE49-F238E27FC236}">
                <a16:creationId xmlns:a16="http://schemas.microsoft.com/office/drawing/2014/main" id="{98ED4EAF-22B6-46C5-BE4B-2DC36D13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body-1-3">
            <a:extLst xmlns:a="http://schemas.openxmlformats.org/drawingml/2006/main">
              <a:ext uri="{FF2B5EF4-FFF2-40B4-BE49-F238E27FC236}">
                <a16:creationId xmlns:a16="http://schemas.microsoft.com/office/drawing/2014/main" id="{DD84B24F-B5E5-47F1-B223-FB8604C8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809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学习强国 AI星伙共学</a:t>
            </a:r>
          </a:p>
        </p:txBody>
      </p:sp>
      <p:sp>
        <p:nvSpPr>
          <p:cNvPr id="4" name="heading-1-4">
            <a:extLst xmlns:a="http://schemas.openxmlformats.org/drawingml/2006/main">
              <a:ext uri="{FF2B5EF4-FFF2-40B4-BE49-F238E27FC236}">
                <a16:creationId xmlns:a16="http://schemas.microsoft.com/office/drawing/2014/main" id="{753434D0-3197-48F2-AE7C-6F25376C3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人人都是产品经理</a:t>
            </a:r>
          </a:p>
        </p:txBody>
      </p:sp>
      <p:sp>
        <p:nvSpPr>
          <p:cNvPr id="5" name="body-1-5">
            <a:extLst xmlns:a="http://schemas.openxmlformats.org/drawingml/2006/main">
              <a:ext uri="{FF2B5EF4-FFF2-40B4-BE49-F238E27FC236}">
                <a16:creationId xmlns:a16="http://schemas.microsoft.com/office/drawing/2014/main" id="{4624C0F2-6128-4372-A1C4-3C00F55C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108394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5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用AI做自己的实用工具</a:t>
            </a:r>
          </a:p>
        </p:txBody>
      </p:sp>
      <p:sp>
        <p:nvSpPr>
          <p:cNvPr id="6" name="body-1-6">
            <a:extLst xmlns:a="http://schemas.openxmlformats.org/drawingml/2006/main">
              <a:ext uri="{FF2B5EF4-FFF2-40B4-BE49-F238E27FC236}">
                <a16:creationId xmlns:a16="http://schemas.microsoft.com/office/drawing/2014/main" id="{FCD0D858-E1D9-4797-B537-1E6E6E42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67375"/>
            <a:ext cx="10572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勾选三张清单，用百度搭子做出第一版</a:t>
            </a:r>
          </a:p>
        </p:txBody>
      </p:sp>
    </p:spTree>
    <p:extLst>
      <p:ext uri="{BB962C8B-B14F-4D97-AF65-F5344CB8AC3E}">
        <p14:creationId xmlns:p14="http://schemas.microsoft.com/office/powerpoint/2010/main" val="12920531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navigation-2-7">
            <a:extLst xmlns:a="http://schemas.openxmlformats.org/drawingml/2006/main">
              <a:ext uri="{FF2B5EF4-FFF2-40B4-BE49-F238E27FC236}">
                <a16:creationId xmlns:a16="http://schemas.microsoft.com/office/drawing/2014/main" id="{3039DE91-8070-45C7-8642-34C6A4BC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课程导览</a:t>
            </a:r>
          </a:p>
        </p:txBody>
      </p:sp>
      <p:sp>
        <p:nvSpPr>
          <p:cNvPr id="2" name="page-2-8">
            <a:extLst xmlns:a="http://schemas.openxmlformats.org/drawingml/2006/main">
              <a:ext uri="{FF2B5EF4-FFF2-40B4-BE49-F238E27FC236}">
                <a16:creationId xmlns:a16="http://schemas.microsoft.com/office/drawing/2014/main" id="{2E372559-3175-494C-B65B-B7502A59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heading-2-9">
            <a:extLst xmlns:a="http://schemas.openxmlformats.org/drawingml/2006/main">
              <a:ext uri="{FF2B5EF4-FFF2-40B4-BE49-F238E27FC236}">
                <a16:creationId xmlns:a16="http://schemas.microsoft.com/office/drawing/2014/main" id="{9A7EE3E5-269D-41CE-A15B-EF64EF8D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今天的学习路线</a:t>
            </a:r>
          </a:p>
        </p:txBody>
      </p:sp>
      <p:sp>
        <p:nvSpPr>
          <p:cNvPr id="4" name="body-2-10">
            <a:extLst xmlns:a="http://schemas.openxmlformats.org/drawingml/2006/main">
              <a:ext uri="{FF2B5EF4-FFF2-40B4-BE49-F238E27FC236}">
                <a16:creationId xmlns:a16="http://schemas.microsoft.com/office/drawing/2014/main" id="{BBBE14C7-DDD4-44E9-A938-65B88531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01 发现问题</a:t>
            </a:r>
          </a:p>
        </p:txBody>
      </p:sp>
      <p:sp>
        <p:nvSpPr>
          <p:cNvPr id="5" name="body-2-11">
            <a:extLst xmlns:a="http://schemas.openxmlformats.org/drawingml/2006/main">
              <a:ext uri="{FF2B5EF4-FFF2-40B4-BE49-F238E27FC236}">
                <a16:creationId xmlns:a16="http://schemas.microsoft.com/office/drawing/2014/main" id="{8AE79205-8AAC-4656-96AA-A7D8799E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04787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从自己反复遇到的麻烦开始</a:t>
            </a:r>
          </a:p>
        </p:txBody>
      </p:sp>
      <p:sp>
        <p:nvSpPr>
          <p:cNvPr id="6" name="rule-2-12">
            <a:extLst xmlns:a="http://schemas.openxmlformats.org/drawingml/2006/main">
              <a:ext uri="{FF2B5EF4-FFF2-40B4-BE49-F238E27FC236}">
                <a16:creationId xmlns:a16="http://schemas.microsoft.com/office/drawing/2014/main" id="{7DDC4A8B-EF4C-4581-BF0C-3A38C84D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6702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7" name="body-2-13">
            <a:extLst xmlns:a="http://schemas.openxmlformats.org/drawingml/2006/main">
              <a:ext uri="{FF2B5EF4-FFF2-40B4-BE49-F238E27FC236}">
                <a16:creationId xmlns:a16="http://schemas.microsoft.com/office/drawing/2014/main" id="{4919BBC6-06FF-4444-B4E5-F18E07D0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48000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02 确定MVP</a:t>
            </a:r>
          </a:p>
        </p:txBody>
      </p:sp>
      <p:sp>
        <p:nvSpPr>
          <p:cNvPr id="8" name="body-2-14">
            <a:extLst xmlns:a="http://schemas.openxmlformats.org/drawingml/2006/main">
              <a:ext uri="{FF2B5EF4-FFF2-40B4-BE49-F238E27FC236}">
                <a16:creationId xmlns:a16="http://schemas.microsoft.com/office/drawing/2014/main" id="{F92E789A-5D32-4DE7-966D-9245FCC7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048000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选出第一版必不可少的功能</a:t>
            </a:r>
          </a:p>
        </p:txBody>
      </p:sp>
      <p:sp>
        <p:nvSpPr>
          <p:cNvPr id="9" name="rule-2-15">
            <a:extLst xmlns:a="http://schemas.openxmlformats.org/drawingml/2006/main">
              <a:ext uri="{FF2B5EF4-FFF2-40B4-BE49-F238E27FC236}">
                <a16:creationId xmlns:a16="http://schemas.microsoft.com/office/drawing/2014/main" id="{2B0EEB5C-4FF3-482C-A4EE-DE22ABD1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0" name="body-2-16">
            <a:extLst xmlns:a="http://schemas.openxmlformats.org/drawingml/2006/main">
              <a:ext uri="{FF2B5EF4-FFF2-40B4-BE49-F238E27FC236}">
                <a16:creationId xmlns:a16="http://schemas.microsoft.com/office/drawing/2014/main" id="{268621D9-4433-4375-9F88-88714A52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48125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03 填写三张清单</a:t>
            </a:r>
          </a:p>
        </p:txBody>
      </p:sp>
      <p:sp>
        <p:nvSpPr>
          <p:cNvPr id="11" name="body-2-17">
            <a:extLst xmlns:a="http://schemas.openxmlformats.org/drawingml/2006/main">
              <a:ext uri="{FF2B5EF4-FFF2-40B4-BE49-F238E27FC236}">
                <a16:creationId xmlns:a16="http://schemas.microsoft.com/office/drawing/2014/main" id="{A880CEA3-09A5-45B1-8FDA-43ECE0D5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04812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六个问题，勾选常用项并填空</a:t>
            </a:r>
          </a:p>
        </p:txBody>
      </p:sp>
      <p:sp>
        <p:nvSpPr>
          <p:cNvPr id="12" name="rule-2-18">
            <a:extLst xmlns:a="http://schemas.openxmlformats.org/drawingml/2006/main">
              <a:ext uri="{FF2B5EF4-FFF2-40B4-BE49-F238E27FC236}">
                <a16:creationId xmlns:a16="http://schemas.microsoft.com/office/drawing/2014/main" id="{CE0F259C-6192-429A-A9A5-95D8D249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6727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3" name="body-2-19">
            <a:extLst xmlns:a="http://schemas.openxmlformats.org/drawingml/2006/main">
              <a:ext uri="{FF2B5EF4-FFF2-40B4-BE49-F238E27FC236}">
                <a16:creationId xmlns:a16="http://schemas.microsoft.com/office/drawing/2014/main" id="{2057D86B-EBB6-4D37-A252-6A5CE08B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48250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04 制作与验收</a:t>
            </a:r>
          </a:p>
        </p:txBody>
      </p:sp>
      <p:sp>
        <p:nvSpPr>
          <p:cNvPr id="14" name="body-2-20">
            <a:extLst xmlns:a="http://schemas.openxmlformats.org/drawingml/2006/main">
              <a:ext uri="{FF2B5EF4-FFF2-40B4-BE49-F238E27FC236}">
                <a16:creationId xmlns:a16="http://schemas.microsoft.com/office/drawing/2014/main" id="{6E93F443-F502-43AF-8148-9AE7A219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048250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用百度搭子制作，边做边讨论</a:t>
            </a:r>
          </a:p>
        </p:txBody>
      </p:sp>
    </p:spTree>
    <p:extLst>
      <p:ext uri="{BB962C8B-B14F-4D97-AF65-F5344CB8AC3E}">
        <p14:creationId xmlns:p14="http://schemas.microsoft.com/office/powerpoint/2010/main" val="5358150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vigation-3-21">
            <a:extLst xmlns:a="http://schemas.openxmlformats.org/drawingml/2006/main">
              <a:ext uri="{FF2B5EF4-FFF2-40B4-BE49-F238E27FC236}">
                <a16:creationId xmlns:a16="http://schemas.microsoft.com/office/drawing/2014/main" id="{80B12D5B-91C8-404F-AC63-A8FE367B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课程导览 / 认识方法</a:t>
            </a:r>
          </a:p>
        </p:txBody>
      </p:sp>
      <p:sp>
        <p:nvSpPr>
          <p:cNvPr id="2" name="page-3-22">
            <a:extLst xmlns:a="http://schemas.openxmlformats.org/drawingml/2006/main">
              <a:ext uri="{FF2B5EF4-FFF2-40B4-BE49-F238E27FC236}">
                <a16:creationId xmlns:a16="http://schemas.microsoft.com/office/drawing/2014/main" id="{6BA9CB65-06A9-4570-92DF-64F73096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" name="heading-3-23">
            <a:extLst xmlns:a="http://schemas.openxmlformats.org/drawingml/2006/main">
              <a:ext uri="{FF2B5EF4-FFF2-40B4-BE49-F238E27FC236}">
                <a16:creationId xmlns:a16="http://schemas.microsoft.com/office/drawing/2014/main" id="{63E5B047-390D-4DB0-91A4-B8D3EA23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自然语言编程</a:t>
            </a:r>
          </a:p>
        </p:txBody>
      </p:sp>
      <p:sp>
        <p:nvSpPr>
          <p:cNvPr id="4" name="body-3-24">
            <a:extLst xmlns:a="http://schemas.openxmlformats.org/drawingml/2006/main">
              <a:ext uri="{FF2B5EF4-FFF2-40B4-BE49-F238E27FC236}">
                <a16:creationId xmlns:a16="http://schemas.microsoft.com/office/drawing/2014/main" id="{B73753F6-7A5D-4901-B548-E71AF72E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57400"/>
            <a:ext cx="63341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用日常语言</a:t>
            </a:r>
          </a:p>
          <a:p xmlns:a="http://schemas.openxmlformats.org/drawingml/2006/main">
            <a:pPr algn="l">
              <a:buNone/>
              <a:def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描述你要做什么</a:t>
            </a:r>
          </a:p>
        </p:txBody>
      </p:sp>
      <p:sp>
        <p:nvSpPr>
          <p:cNvPr id="5" name="body-3-25">
            <a:extLst xmlns:a="http://schemas.openxmlformats.org/drawingml/2006/main">
              <a:ext uri="{FF2B5EF4-FFF2-40B4-BE49-F238E27FC236}">
                <a16:creationId xmlns:a16="http://schemas.microsoft.com/office/drawing/2014/main" id="{C2302F89-A919-4F61-B5BA-E48EE790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667250"/>
            <a:ext cx="104584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AI设计界面、生成和修改代码</a:t>
            </a:r>
          </a:p>
          <a:p xmlns:a="http://schemas.openxmlformats.org/drawingml/2006/main">
            <a:pPr algn="l">
              <a:buNone/>
              <a:def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你决定关键选择，再试用反馈</a:t>
            </a:r>
          </a:p>
        </p:txBody>
      </p:sp>
      <p:sp>
        <p:nvSpPr>
          <p:cNvPr id="6" name="body-3-26">
            <a:extLst xmlns:a="http://schemas.openxmlformats.org/drawingml/2006/main">
              <a:ext uri="{FF2B5EF4-FFF2-40B4-BE49-F238E27FC236}">
                <a16:creationId xmlns:a16="http://schemas.microsoft.com/office/drawing/2014/main" id="{6BF00824-FC8D-457A-A090-F9859C6B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21907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defPPr>
            <a:lvl1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1pPr>
            <a:lvl2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2pPr>
            <a:lvl3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3pPr>
            <a:lvl4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4pPr>
            <a:lvl5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5pPr>
            <a:lvl6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6pPr>
            <a:lvl7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7pPr>
            <a:lvl8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8pPr>
            <a:lvl9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buNone/>
              <a:defRPr sz="3225" b="0">
                <a:solidFill>
                  <a:srgbClr val="141615"/>
                </a:solidFill>
                <a:latin typeface="Segoe UI"/>
                <a:ea typeface="Segoe UI"/>
                <a:cs typeface="Segoe UI"/>
              </a:defRPr>
            </a:pPr>
            <a:r>
              <a:rPr sz="3225" b="0">
                <a:solidFill>
                  <a:srgbClr val="141615"/>
                </a:solidFill>
                <a:latin typeface="Segoe UI"/>
                <a:ea typeface="Segoe UI"/>
                <a:cs typeface="Segoe UI"/>
              </a:rPr>
              <a:t>Vibe Coding</a:t>
            </a:r>
          </a:p>
        </p:txBody>
      </p:sp>
      <p:sp>
        <p:nvSpPr>
          <p:cNvPr id="7" name="body-3-27">
            <a:extLst xmlns:a="http://schemas.openxmlformats.org/drawingml/2006/main">
              <a:ext uri="{FF2B5EF4-FFF2-40B4-BE49-F238E27FC236}">
                <a16:creationId xmlns:a16="http://schemas.microsoft.com/office/drawing/2014/main" id="{D9B5804E-C873-4A78-9D36-2883FBF8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3343275"/>
            <a:ext cx="2895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说清要求</a:t>
            </a:r>
          </a:p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查看结果</a:t>
            </a:r>
          </a:p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反馈修改</a:t>
            </a:r>
          </a:p>
        </p:txBody>
      </p:sp>
    </p:spTree>
    <p:extLst>
      <p:ext uri="{BB962C8B-B14F-4D97-AF65-F5344CB8AC3E}">
        <p14:creationId xmlns:p14="http://schemas.microsoft.com/office/powerpoint/2010/main" val="13421686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navigation-4-28">
            <a:extLst xmlns:a="http://schemas.openxmlformats.org/drawingml/2006/main">
              <a:ext uri="{FF2B5EF4-FFF2-40B4-BE49-F238E27FC236}">
                <a16:creationId xmlns:a16="http://schemas.microsoft.com/office/drawing/2014/main" id="{344B273F-4D22-4F85-8258-3A6C578F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课程导览 / 成果示例</a:t>
            </a:r>
          </a:p>
        </p:txBody>
      </p:sp>
      <p:sp>
        <p:nvSpPr>
          <p:cNvPr id="2" name="page-4-29">
            <a:extLst xmlns:a="http://schemas.openxmlformats.org/drawingml/2006/main">
              <a:ext uri="{FF2B5EF4-FFF2-40B4-BE49-F238E27FC236}">
                <a16:creationId xmlns:a16="http://schemas.microsoft.com/office/drawing/2014/main" id="{8AC9E310-BB81-4C80-A435-F47AF8B4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heading-4-30">
            <a:extLst xmlns:a="http://schemas.openxmlformats.org/drawingml/2006/main">
              <a:ext uri="{FF2B5EF4-FFF2-40B4-BE49-F238E27FC236}">
                <a16:creationId xmlns:a16="http://schemas.microsoft.com/office/drawing/2014/main" id="{CCE5138D-1B6B-41F6-AD85-6B696882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一个小工具，解决一个具体麻烦</a:t>
            </a:r>
          </a:p>
        </p:txBody>
      </p:sp>
      <p:sp>
        <p:nvSpPr>
          <p:cNvPr id="4" name="body-4-31">
            <a:extLst xmlns:a="http://schemas.openxmlformats.org/drawingml/2006/main">
              <a:ext uri="{FF2B5EF4-FFF2-40B4-BE49-F238E27FC236}">
                <a16:creationId xmlns:a16="http://schemas.microsoft.com/office/drawing/2014/main" id="{69040658-1013-44A0-9A5D-39B3D2DC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3810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整理前</a:t>
            </a:r>
          </a:p>
        </p:txBody>
      </p:sp>
      <p:sp>
        <p:nvSpPr>
          <p:cNvPr id="5" name="body-4-32">
            <a:extLst xmlns:a="http://schemas.openxmlformats.org/drawingml/2006/main">
              <a:ext uri="{FF2B5EF4-FFF2-40B4-BE49-F238E27FC236}">
                <a16:creationId xmlns:a16="http://schemas.microsoft.com/office/drawing/2014/main" id="{5CD3B7C9-F8B8-4557-825C-A35AAFD3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952625"/>
            <a:ext cx="390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整理后</a:t>
            </a:r>
          </a:p>
        </p:txBody>
      </p:sp>
      <p:sp>
        <p:nvSpPr>
          <p:cNvPr id="6" name="body-4-33">
            <a:extLst xmlns:a="http://schemas.openxmlformats.org/drawingml/2006/main">
              <a:ext uri="{FF2B5EF4-FFF2-40B4-BE49-F238E27FC236}">
                <a16:creationId xmlns:a16="http://schemas.microsoft.com/office/drawing/2014/main" id="{13463535-37CE-4CBF-8F6A-F1FD72FF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762250"/>
            <a:ext cx="55245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  <a:p xmlns:a="http://schemas.openxmlformats.org/drawingml/2006/main">
            <a: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签到表</a:t>
            </a:r>
          </a:p>
          <a:p xmlns:a="http://schemas.openxmlformats.org/drawingml/2006/main">
            <a:pPr algn="l">
              <a:buNone/>
              <a:def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</p:txBody>
      </p:sp>
      <p:sp>
        <p:nvSpPr>
          <p:cNvPr id="7" name="body-4-34">
            <a:extLst xmlns:a="http://schemas.openxmlformats.org/drawingml/2006/main">
              <a:ext uri="{FF2B5EF4-FFF2-40B4-BE49-F238E27FC236}">
                <a16:creationId xmlns:a16="http://schemas.microsoft.com/office/drawing/2014/main" id="{8442DA4D-28ED-49EF-9CEF-BF3580ED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762250"/>
            <a:ext cx="4286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  <a:p xmlns:a="http://schemas.openxmlformats.org/drawingml/2006/main">
            <a:pPr algn="l">
              <a:buNone/>
              <a:def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签到表</a:t>
            </a:r>
          </a:p>
        </p:txBody>
      </p:sp>
      <p:sp>
        <p:nvSpPr>
          <p:cNvPr id="8" name="body-4-35">
            <a:extLst xmlns:a="http://schemas.openxmlformats.org/drawingml/2006/main">
              <a:ext uri="{FF2B5EF4-FFF2-40B4-BE49-F238E27FC236}">
                <a16:creationId xmlns:a16="http://schemas.microsoft.com/office/drawing/2014/main" id="{ACD578C2-ED1F-4697-9D1C-D741EA16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705475"/>
            <a:ext cx="5143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3行输入</a:t>
            </a:r>
          </a:p>
        </p:txBody>
      </p:sp>
      <p:sp>
        <p:nvSpPr>
          <p:cNvPr id="9" name="body-4-36">
            <a:extLst xmlns:a="http://schemas.openxmlformats.org/drawingml/2006/main">
              <a:ext uri="{FF2B5EF4-FFF2-40B4-BE49-F238E27FC236}">
                <a16:creationId xmlns:a16="http://schemas.microsoft.com/office/drawing/2014/main" id="{B2E27D22-476C-47D4-A0F6-C0A47648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143500"/>
            <a:ext cx="43148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2行结果，复制即可使用</a:t>
            </a:r>
          </a:p>
        </p:txBody>
      </p:sp>
    </p:spTree>
    <p:extLst>
      <p:ext uri="{BB962C8B-B14F-4D97-AF65-F5344CB8AC3E}">
        <p14:creationId xmlns:p14="http://schemas.microsoft.com/office/powerpoint/2010/main" val="18595659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5-37">
            <a:extLst xmlns:a="http://schemas.openxmlformats.org/drawingml/2006/main">
              <a:ext uri="{FF2B5EF4-FFF2-40B4-BE49-F238E27FC236}">
                <a16:creationId xmlns:a16="http://schemas.microsoft.com/office/drawing/2014/main" id="{9233E1F5-F80E-48F4-8E92-CD89E39B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01 发现问题</a:t>
            </a:r>
          </a:p>
        </p:txBody>
      </p:sp>
      <p:sp>
        <p:nvSpPr>
          <p:cNvPr id="2" name="page-5-38">
            <a:extLst xmlns:a="http://schemas.openxmlformats.org/drawingml/2006/main">
              <a:ext uri="{FF2B5EF4-FFF2-40B4-BE49-F238E27FC236}">
                <a16:creationId xmlns:a16="http://schemas.microsoft.com/office/drawing/2014/main" id="{FA3B0D33-4874-4A13-84DF-4D3BCF3C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heading-5-39">
            <a:extLst xmlns:a="http://schemas.openxmlformats.org/drawingml/2006/main">
              <a:ext uri="{FF2B5EF4-FFF2-40B4-BE49-F238E27FC236}">
                <a16:creationId xmlns:a16="http://schemas.microsoft.com/office/drawing/2014/main" id="{82094D69-1E8A-4BA9-92DE-DA2598FF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90700"/>
            <a:ext cx="109347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一个好选题</a:t>
            </a:r>
          </a:p>
        </p:txBody>
      </p:sp>
      <p:sp>
        <p:nvSpPr>
          <p:cNvPr id="4" name="body-5-40">
            <a:extLst xmlns:a="http://schemas.openxmlformats.org/drawingml/2006/main">
              <a:ext uri="{FF2B5EF4-FFF2-40B4-BE49-F238E27FC236}">
                <a16:creationId xmlns:a16="http://schemas.microsoft.com/office/drawing/2014/main" id="{B3E2EA5B-96FE-4018-8271-ABE52569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05175"/>
            <a:ext cx="109347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来自你熟悉的麻烦</a:t>
            </a:r>
          </a:p>
        </p:txBody>
      </p:sp>
    </p:spTree>
    <p:extLst>
      <p:ext uri="{BB962C8B-B14F-4D97-AF65-F5344CB8AC3E}">
        <p14:creationId xmlns:p14="http://schemas.microsoft.com/office/powerpoint/2010/main" val="1232241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navigation-6-41">
            <a:extLst xmlns:a="http://schemas.openxmlformats.org/drawingml/2006/main">
              <a:ext uri="{FF2B5EF4-FFF2-40B4-BE49-F238E27FC236}">
                <a16:creationId xmlns:a16="http://schemas.microsoft.com/office/drawing/2014/main" id="{D707C773-DFD9-45DA-930A-14F9F255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01 发现问题 / 真实场景</a:t>
            </a:r>
          </a:p>
        </p:txBody>
      </p:sp>
      <p:sp>
        <p:nvSpPr>
          <p:cNvPr id="2" name="page-6-42">
            <a:extLst xmlns:a="http://schemas.openxmlformats.org/drawingml/2006/main">
              <a:ext uri="{FF2B5EF4-FFF2-40B4-BE49-F238E27FC236}">
                <a16:creationId xmlns:a16="http://schemas.microsoft.com/office/drawing/2014/main" id="{F6633798-0FE4-4EE4-BF1E-9919B46C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heading-6-43">
            <a:extLst xmlns:a="http://schemas.openxmlformats.org/drawingml/2006/main">
              <a:ext uri="{FF2B5EF4-FFF2-40B4-BE49-F238E27FC236}">
                <a16:creationId xmlns:a16="http://schemas.microsoft.com/office/drawing/2014/main" id="{4CF88A8E-FEDD-4FF1-A3D3-6D4F0522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最近一周，哪件事最麻烦</a:t>
            </a:r>
          </a:p>
        </p:txBody>
      </p:sp>
      <p:sp>
        <p:nvSpPr>
          <p:cNvPr id="4" name="body-6-44">
            <a:extLst xmlns:a="http://schemas.openxmlformats.org/drawingml/2006/main">
              <a:ext uri="{FF2B5EF4-FFF2-40B4-BE49-F238E27FC236}">
                <a16:creationId xmlns:a16="http://schemas.microsoft.com/office/drawing/2014/main" id="{676C5DEB-E99B-4997-8574-3551F98C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190750"/>
            <a:ext cx="5905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反复做</a:t>
            </a:r>
          </a:p>
        </p:txBody>
      </p:sp>
      <p:sp>
        <p:nvSpPr>
          <p:cNvPr id="5" name="body-6-45">
            <a:extLst xmlns:a="http://schemas.openxmlformats.org/drawingml/2006/main">
              <a:ext uri="{FF2B5EF4-FFF2-40B4-BE49-F238E27FC236}">
                <a16:creationId xmlns:a16="http://schemas.microsoft.com/office/drawing/2014/main" id="{899FE4E8-0C61-4996-8341-67BA6EDB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028950"/>
            <a:ext cx="590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每次都要走同样几步</a:t>
            </a:r>
          </a:p>
        </p:txBody>
      </p:sp>
      <p:sp>
        <p:nvSpPr>
          <p:cNvPr id="6" name="body-6-46">
            <a:extLst xmlns:a="http://schemas.openxmlformats.org/drawingml/2006/main">
              <a:ext uri="{FF2B5EF4-FFF2-40B4-BE49-F238E27FC236}">
                <a16:creationId xmlns:a16="http://schemas.microsoft.com/office/drawing/2014/main" id="{E8A0C459-A8B6-44A8-BC4B-0AD7F256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057650"/>
            <a:ext cx="5905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容易错</a:t>
            </a:r>
          </a:p>
        </p:txBody>
      </p:sp>
      <p:sp>
        <p:nvSpPr>
          <p:cNvPr id="7" name="body-6-47">
            <a:extLst xmlns:a="http://schemas.openxmlformats.org/drawingml/2006/main">
              <a:ext uri="{FF2B5EF4-FFF2-40B4-BE49-F238E27FC236}">
                <a16:creationId xmlns:a16="http://schemas.microsoft.com/office/drawing/2014/main" id="{7F18880A-2F34-4A0D-B61C-703E4984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914900"/>
            <a:ext cx="590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总要重新核对、补漏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3C22D-E1B2-48A4-AEC0-4DD8667A4D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0421672c104b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77075" y="1819275"/>
            <a:ext cx="4476750" cy="4476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137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navigation-7-48">
            <a:extLst xmlns:a="http://schemas.openxmlformats.org/drawingml/2006/main">
              <a:ext uri="{FF2B5EF4-FFF2-40B4-BE49-F238E27FC236}">
                <a16:creationId xmlns:a16="http://schemas.microsoft.com/office/drawing/2014/main" id="{2112333E-649A-47E7-A780-25222B15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01 发现问题 / 选题启发</a:t>
            </a:r>
          </a:p>
        </p:txBody>
      </p:sp>
      <p:sp>
        <p:nvSpPr>
          <p:cNvPr id="2" name="page-7-49">
            <a:extLst xmlns:a="http://schemas.openxmlformats.org/drawingml/2006/main">
              <a:ext uri="{FF2B5EF4-FFF2-40B4-BE49-F238E27FC236}">
                <a16:creationId xmlns:a16="http://schemas.microsoft.com/office/drawing/2014/main" id="{5434B11B-7EF5-4F69-9B78-7884A110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heading-7-50">
            <a:extLst xmlns:a="http://schemas.openxmlformats.org/drawingml/2006/main">
              <a:ext uri="{FF2B5EF4-FFF2-40B4-BE49-F238E27FC236}">
                <a16:creationId xmlns:a16="http://schemas.microsoft.com/office/drawing/2014/main" id="{2374B06D-6D11-416C-BE0B-9F0FC641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选题来自自己的工作与生活</a:t>
            </a:r>
          </a:p>
        </p:txBody>
      </p:sp>
      <p:sp>
        <p:nvSpPr>
          <p:cNvPr id="4" name="body-7-51">
            <a:extLst xmlns:a="http://schemas.openxmlformats.org/drawingml/2006/main">
              <a:ext uri="{FF2B5EF4-FFF2-40B4-BE49-F238E27FC236}">
                <a16:creationId xmlns:a16="http://schemas.microsoft.com/office/drawing/2014/main" id="{0FC1688C-2181-478D-AADD-AB3BF1C5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45243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活动物料</a:t>
            </a:r>
          </a:p>
        </p:txBody>
      </p:sp>
      <p:sp>
        <p:nvSpPr>
          <p:cNvPr id="5" name="body-7-52">
            <a:extLst xmlns:a="http://schemas.openxmlformats.org/drawingml/2006/main">
              <a:ext uri="{FF2B5EF4-FFF2-40B4-BE49-F238E27FC236}">
                <a16:creationId xmlns:a16="http://schemas.microsoft.com/office/drawing/2014/main" id="{D00354BF-EAB1-4BBB-9AAB-91089590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6697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合并清单、去掉重复项</a:t>
            </a:r>
          </a:p>
        </p:txBody>
      </p:sp>
      <p:sp>
        <p:nvSpPr>
          <p:cNvPr id="6" name="body-7-53">
            <a:extLst xmlns:a="http://schemas.openxmlformats.org/drawingml/2006/main">
              <a:ext uri="{FF2B5EF4-FFF2-40B4-BE49-F238E27FC236}">
                <a16:creationId xmlns:a16="http://schemas.microsoft.com/office/drawing/2014/main" id="{B222249B-7E83-48D3-AADD-0E280982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476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外出准备</a:t>
            </a:r>
          </a:p>
        </p:txBody>
      </p:sp>
      <p:sp>
        <p:nvSpPr>
          <p:cNvPr id="7" name="body-7-54">
            <a:extLst xmlns:a="http://schemas.openxmlformats.org/drawingml/2006/main">
              <a:ext uri="{FF2B5EF4-FFF2-40B4-BE49-F238E27FC236}">
                <a16:creationId xmlns:a16="http://schemas.microsoft.com/office/drawing/2014/main" id="{BEE8D07B-6126-4E29-9584-E6153AFA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66975"/>
            <a:ext cx="4762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按场景列出携带物品</a:t>
            </a:r>
          </a:p>
        </p:txBody>
      </p:sp>
      <p:sp>
        <p:nvSpPr>
          <p:cNvPr id="8" name="body-7-55">
            <a:extLst xmlns:a="http://schemas.openxmlformats.org/drawingml/2006/main">
              <a:ext uri="{FF2B5EF4-FFF2-40B4-BE49-F238E27FC236}">
                <a16:creationId xmlns:a16="http://schemas.microsoft.com/office/drawing/2014/main" id="{2496EAE2-41FE-4689-B2E3-C7127B1A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45243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教学复习</a:t>
            </a:r>
          </a:p>
        </p:txBody>
      </p:sp>
      <p:sp>
        <p:nvSpPr>
          <p:cNvPr id="9" name="body-7-56">
            <a:extLst xmlns:a="http://schemas.openxmlformats.org/drawingml/2006/main">
              <a:ext uri="{FF2B5EF4-FFF2-40B4-BE49-F238E27FC236}">
                <a16:creationId xmlns:a16="http://schemas.microsoft.com/office/drawing/2014/main" id="{35E1354D-40DE-4235-9588-D806598E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1472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题目与答案做成练习卡</a:t>
            </a:r>
          </a:p>
        </p:txBody>
      </p:sp>
      <p:sp>
        <p:nvSpPr>
          <p:cNvPr id="10" name="body-7-57">
            <a:extLst xmlns:a="http://schemas.openxmlformats.org/drawingml/2006/main">
              <a:ext uri="{FF2B5EF4-FFF2-40B4-BE49-F238E27FC236}">
                <a16:creationId xmlns:a16="http://schemas.microsoft.com/office/drawing/2014/main" id="{8F6CBEBC-1D79-4C7C-A176-A8676A2F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00375"/>
            <a:ext cx="476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资料检索</a:t>
            </a:r>
          </a:p>
        </p:txBody>
      </p:sp>
      <p:sp>
        <p:nvSpPr>
          <p:cNvPr id="11" name="body-7-58">
            <a:extLst xmlns:a="http://schemas.openxmlformats.org/drawingml/2006/main">
              <a:ext uri="{FF2B5EF4-FFF2-40B4-BE49-F238E27FC236}">
                <a16:creationId xmlns:a16="http://schemas.microsoft.com/office/drawing/2014/main" id="{E0765AE5-BBB7-42D7-B064-745CC922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514725"/>
            <a:ext cx="4762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在小份术语表里找内容</a:t>
            </a:r>
          </a:p>
        </p:txBody>
      </p:sp>
      <p:sp>
        <p:nvSpPr>
          <p:cNvPr id="12" name="body-7-59">
            <a:extLst xmlns:a="http://schemas.openxmlformats.org/drawingml/2006/main">
              <a:ext uri="{FF2B5EF4-FFF2-40B4-BE49-F238E27FC236}">
                <a16:creationId xmlns:a16="http://schemas.microsoft.com/office/drawing/2014/main" id="{32C05396-D489-4165-BD76-385E8257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45243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公开文案</a:t>
            </a:r>
          </a:p>
        </p:txBody>
      </p:sp>
      <p:sp>
        <p:nvSpPr>
          <p:cNvPr id="13" name="body-7-60">
            <a:extLst xmlns:a="http://schemas.openxmlformats.org/drawingml/2006/main">
              <a:ext uri="{FF2B5EF4-FFF2-40B4-BE49-F238E27FC236}">
                <a16:creationId xmlns:a16="http://schemas.microsoft.com/office/drawing/2014/main" id="{98151884-F480-4EB0-AF3C-347F73DA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6247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按检查表提示缺项</a:t>
            </a:r>
          </a:p>
        </p:txBody>
      </p:sp>
      <p:sp>
        <p:nvSpPr>
          <p:cNvPr id="14" name="body-7-61">
            <a:extLst xmlns:a="http://schemas.openxmlformats.org/drawingml/2006/main">
              <a:ext uri="{FF2B5EF4-FFF2-40B4-BE49-F238E27FC236}">
                <a16:creationId xmlns:a16="http://schemas.microsoft.com/office/drawing/2014/main" id="{5D750F6B-1BA4-4EB8-A62D-CA0ED6F5E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48125"/>
            <a:ext cx="476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小组活动</a:t>
            </a:r>
          </a:p>
        </p:txBody>
      </p:sp>
      <p:sp>
        <p:nvSpPr>
          <p:cNvPr id="15" name="body-7-62">
            <a:extLst xmlns:a="http://schemas.openxmlformats.org/drawingml/2006/main">
              <a:ext uri="{FF2B5EF4-FFF2-40B4-BE49-F238E27FC236}">
                <a16:creationId xmlns:a16="http://schemas.microsoft.com/office/drawing/2014/main" id="{C25BFDDE-57B9-40E2-9E17-51BF2A4F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62475"/>
            <a:ext cx="4762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按规则分组、抽取顺序</a:t>
            </a:r>
          </a:p>
        </p:txBody>
      </p:sp>
      <p:sp>
        <p:nvSpPr>
          <p:cNvPr id="16" name="body-7-63">
            <a:extLst xmlns:a="http://schemas.openxmlformats.org/drawingml/2006/main">
              <a:ext uri="{FF2B5EF4-FFF2-40B4-BE49-F238E27FC236}">
                <a16:creationId xmlns:a16="http://schemas.microsoft.com/office/drawing/2014/main" id="{17889E28-296C-4397-8C06-D2D9EC31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45243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商品规格</a:t>
            </a:r>
          </a:p>
        </p:txBody>
      </p:sp>
      <p:sp>
        <p:nvSpPr>
          <p:cNvPr id="17" name="body-7-64">
            <a:extLst xmlns:a="http://schemas.openxmlformats.org/drawingml/2006/main">
              <a:ext uri="{FF2B5EF4-FFF2-40B4-BE49-F238E27FC236}">
                <a16:creationId xmlns:a16="http://schemas.microsoft.com/office/drawing/2014/main" id="{94298335-71AB-489C-82E3-FE72C7E4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022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按选项生成规格摘要</a:t>
            </a:r>
          </a:p>
        </p:txBody>
      </p:sp>
      <p:sp>
        <p:nvSpPr>
          <p:cNvPr id="18" name="body-7-65">
            <a:extLst xmlns:a="http://schemas.openxmlformats.org/drawingml/2006/main">
              <a:ext uri="{FF2B5EF4-FFF2-40B4-BE49-F238E27FC236}">
                <a16:creationId xmlns:a16="http://schemas.microsoft.com/office/drawing/2014/main" id="{B4F2E8D1-DAEC-44EB-881A-EB4AA932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095875"/>
            <a:ext cx="476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文件整理</a:t>
            </a:r>
          </a:p>
        </p:txBody>
      </p:sp>
      <p:sp>
        <p:nvSpPr>
          <p:cNvPr id="19" name="body-7-66">
            <a:extLst xmlns:a="http://schemas.openxmlformats.org/drawingml/2006/main">
              <a:ext uri="{FF2B5EF4-FFF2-40B4-BE49-F238E27FC236}">
                <a16:creationId xmlns:a16="http://schemas.microsoft.com/office/drawing/2014/main" id="{88D9D449-E565-4F3A-8510-D8343DC7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610225"/>
            <a:ext cx="4762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预览新旧文件名对照</a:t>
            </a:r>
          </a:p>
        </p:txBody>
      </p:sp>
    </p:spTree>
    <p:extLst>
      <p:ext uri="{BB962C8B-B14F-4D97-AF65-F5344CB8AC3E}">
        <p14:creationId xmlns:p14="http://schemas.microsoft.com/office/powerpoint/2010/main" val="8202692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navigation-8-67">
            <a:extLst xmlns:a="http://schemas.openxmlformats.org/drawingml/2006/main">
              <a:ext uri="{FF2B5EF4-FFF2-40B4-BE49-F238E27FC236}">
                <a16:creationId xmlns:a16="http://schemas.microsoft.com/office/drawing/2014/main" id="{15C2F3BB-1F20-454C-989E-AA4B0B64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01 发现问题 / 需求表达</a:t>
            </a:r>
          </a:p>
        </p:txBody>
      </p:sp>
      <p:sp>
        <p:nvSpPr>
          <p:cNvPr id="2" name="page-8-68">
            <a:extLst xmlns:a="http://schemas.openxmlformats.org/drawingml/2006/main">
              <a:ext uri="{FF2B5EF4-FFF2-40B4-BE49-F238E27FC236}">
                <a16:creationId xmlns:a16="http://schemas.microsoft.com/office/drawing/2014/main" id="{D34D9296-6B01-4D79-BD46-00DAD8B8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heading-8-69">
            <a:extLst xmlns:a="http://schemas.openxmlformats.org/drawingml/2006/main">
              <a:ext uri="{FF2B5EF4-FFF2-40B4-BE49-F238E27FC236}">
                <a16:creationId xmlns:a16="http://schemas.microsoft.com/office/drawing/2014/main" id="{AA5C3472-F758-4144-8A8B-5C7DD17B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一句话写清需求</a:t>
            </a:r>
          </a:p>
        </p:txBody>
      </p:sp>
      <p:sp>
        <p:nvSpPr>
          <p:cNvPr id="4" name="body-8-70">
            <a:extLst xmlns:a="http://schemas.openxmlformats.org/drawingml/2006/main">
              <a:ext uri="{FF2B5EF4-FFF2-40B4-BE49-F238E27FC236}">
                <a16:creationId xmlns:a16="http://schemas.microsoft.com/office/drawing/2014/main" id="{CACEA6C9-60D6-43E3-9A79-ED9183D5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85975"/>
            <a:ext cx="10668000" cy="2295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我想帮助【谁】</a:t>
            </a:r>
          </a:p>
          <a:p xmlns:a="http://schemas.openxmlformats.org/drawingml/2006/main">
            <a: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在【什么场景】</a:t>
            </a:r>
          </a:p>
          <a:p xmlns:a="http://schemas.openxmlformats.org/drawingml/2006/main">
            <a:pPr algn="l">
              <a:buNone/>
              <a:def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解决【什么具体麻烦】</a:t>
            </a:r>
          </a:p>
        </p:txBody>
      </p:sp>
      <p:sp>
        <p:nvSpPr>
          <p:cNvPr id="5" name="body-8-71">
            <a:extLst xmlns:a="http://schemas.openxmlformats.org/drawingml/2006/main">
              <a:ext uri="{FF2B5EF4-FFF2-40B4-BE49-F238E27FC236}">
                <a16:creationId xmlns:a16="http://schemas.microsoft.com/office/drawing/2014/main" id="{117A98D2-B062-413A-A5F6-B5CA7202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9675"/>
            <a:ext cx="106108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例如：活动筹备人员收到几份物料清单后，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想一次得到不重复、可以直接复制的清单。</a:t>
            </a:r>
          </a:p>
        </p:txBody>
      </p:sp>
    </p:spTree>
    <p:extLst>
      <p:ext uri="{BB962C8B-B14F-4D97-AF65-F5344CB8AC3E}">
        <p14:creationId xmlns:p14="http://schemas.microsoft.com/office/powerpoint/2010/main" val="18460257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navigation-9-72">
            <a:extLst xmlns:a="http://schemas.openxmlformats.org/drawingml/2006/main">
              <a:ext uri="{FF2B5EF4-FFF2-40B4-BE49-F238E27FC236}">
                <a16:creationId xmlns:a16="http://schemas.microsoft.com/office/drawing/2014/main" id="{E65CD95C-3C87-4B9E-BE3E-88CAF359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01 发现问题 / 选题判断</a:t>
            </a:r>
          </a:p>
        </p:txBody>
      </p:sp>
      <p:sp>
        <p:nvSpPr>
          <p:cNvPr id="2" name="page-9-73">
            <a:extLst xmlns:a="http://schemas.openxmlformats.org/drawingml/2006/main">
              <a:ext uri="{FF2B5EF4-FFF2-40B4-BE49-F238E27FC236}">
                <a16:creationId xmlns:a16="http://schemas.microsoft.com/office/drawing/2014/main" id="{7002042E-B2C4-4B9E-9185-1CC80726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heading-9-74">
            <a:extLst xmlns:a="http://schemas.openxmlformats.org/drawingml/2006/main">
              <a:ext uri="{FF2B5EF4-FFF2-40B4-BE49-F238E27FC236}">
                <a16:creationId xmlns:a16="http://schemas.microsoft.com/office/drawing/2014/main" id="{8FDB9E2C-06D3-457F-A911-24950A76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适合入门的选题</a:t>
            </a:r>
          </a:p>
        </p:txBody>
      </p:sp>
      <p:sp>
        <p:nvSpPr>
          <p:cNvPr id="4" name="body-9-75">
            <a:extLst xmlns:a="http://schemas.openxmlformats.org/drawingml/2006/main">
              <a:ext uri="{FF2B5EF4-FFF2-40B4-BE49-F238E27FC236}">
                <a16:creationId xmlns:a16="http://schemas.microsoft.com/office/drawing/2014/main" id="{71C84AC8-987D-409B-9845-A309B3A2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52625"/>
            <a:ext cx="26955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使用者具体</a:t>
            </a:r>
          </a:p>
        </p:txBody>
      </p:sp>
      <p:sp>
        <p:nvSpPr>
          <p:cNvPr id="5" name="body-9-76">
            <a:extLst xmlns:a="http://schemas.openxmlformats.org/drawingml/2006/main">
              <a:ext uri="{FF2B5EF4-FFF2-40B4-BE49-F238E27FC236}">
                <a16:creationId xmlns:a16="http://schemas.microsoft.com/office/drawing/2014/main" id="{DADEB8EF-8A62-4E08-A144-FE613414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1952625"/>
            <a:ext cx="76866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我知道谁会在什么场景用</a:t>
            </a:r>
          </a:p>
        </p:txBody>
      </p:sp>
      <p:sp>
        <p:nvSpPr>
          <p:cNvPr id="6" name="rule-9-77">
            <a:extLst xmlns:a="http://schemas.openxmlformats.org/drawingml/2006/main">
              <a:ext uri="{FF2B5EF4-FFF2-40B4-BE49-F238E27FC236}">
                <a16:creationId xmlns:a16="http://schemas.microsoft.com/office/drawing/2014/main" id="{9C7117C2-0D5B-421F-A7CA-2794C186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8130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7" name="body-9-78">
            <a:extLst xmlns:a="http://schemas.openxmlformats.org/drawingml/2006/main">
              <a:ext uri="{FF2B5EF4-FFF2-40B4-BE49-F238E27FC236}">
                <a16:creationId xmlns:a16="http://schemas.microsoft.com/office/drawing/2014/main" id="{914D1F5A-D8A6-4F62-818B-26C0FEBC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962275"/>
            <a:ext cx="26955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输入拿得出来</a:t>
            </a:r>
          </a:p>
        </p:txBody>
      </p:sp>
      <p:sp>
        <p:nvSpPr>
          <p:cNvPr id="8" name="body-9-79">
            <a:extLst xmlns:a="http://schemas.openxmlformats.org/drawingml/2006/main">
              <a:ext uri="{FF2B5EF4-FFF2-40B4-BE49-F238E27FC236}">
                <a16:creationId xmlns:a16="http://schemas.microsoft.com/office/drawing/2014/main" id="{AB803C3D-BD90-42CE-B61A-A35ABCDD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962275"/>
            <a:ext cx="76866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我能准备一份脱敏样例</a:t>
            </a:r>
          </a:p>
        </p:txBody>
      </p:sp>
      <p:sp>
        <p:nvSpPr>
          <p:cNvPr id="9" name="rule-9-80">
            <a:extLst xmlns:a="http://schemas.openxmlformats.org/drawingml/2006/main">
              <a:ext uri="{FF2B5EF4-FFF2-40B4-BE49-F238E27FC236}">
                <a16:creationId xmlns:a16="http://schemas.microsoft.com/office/drawing/2014/main" id="{BB151E43-34DE-420B-8A4D-AF16CEC3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0" name="body-9-81">
            <a:extLst xmlns:a="http://schemas.openxmlformats.org/drawingml/2006/main">
              <a:ext uri="{FF2B5EF4-FFF2-40B4-BE49-F238E27FC236}">
                <a16:creationId xmlns:a16="http://schemas.microsoft.com/office/drawing/2014/main" id="{3401B13F-7E40-4D6B-B28A-F2051EC9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71925"/>
            <a:ext cx="26955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结果说得清楚</a:t>
            </a:r>
          </a:p>
        </p:txBody>
      </p:sp>
      <p:sp>
        <p:nvSpPr>
          <p:cNvPr id="11" name="body-9-82">
            <a:extLst xmlns:a="http://schemas.openxmlformats.org/drawingml/2006/main">
              <a:ext uri="{FF2B5EF4-FFF2-40B4-BE49-F238E27FC236}">
                <a16:creationId xmlns:a16="http://schemas.microsoft.com/office/drawing/2014/main" id="{3E92843E-4E12-442F-A65D-81FCFF96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971925"/>
            <a:ext cx="76866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我知道最后应该得到什么</a:t>
            </a:r>
          </a:p>
        </p:txBody>
      </p:sp>
      <p:sp>
        <p:nvSpPr>
          <p:cNvPr id="12" name="rule-9-83">
            <a:extLst xmlns:a="http://schemas.openxmlformats.org/drawingml/2006/main">
              <a:ext uri="{FF2B5EF4-FFF2-40B4-BE49-F238E27FC236}">
                <a16:creationId xmlns:a16="http://schemas.microsoft.com/office/drawing/2014/main" id="{DCF400C3-106A-424D-AFF9-F96AADDF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0060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3" name="body-9-84">
            <a:extLst xmlns:a="http://schemas.openxmlformats.org/drawingml/2006/main">
              <a:ext uri="{FF2B5EF4-FFF2-40B4-BE49-F238E27FC236}">
                <a16:creationId xmlns:a16="http://schemas.microsoft.com/office/drawing/2014/main" id="{FCD82626-4311-4F74-8150-A8AD3E8A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981575"/>
            <a:ext cx="26955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自己能够判断</a:t>
            </a:r>
          </a:p>
        </p:txBody>
      </p:sp>
      <p:sp>
        <p:nvSpPr>
          <p:cNvPr id="14" name="body-9-85">
            <a:extLst xmlns:a="http://schemas.openxmlformats.org/drawingml/2006/main">
              <a:ext uri="{FF2B5EF4-FFF2-40B4-BE49-F238E27FC236}">
                <a16:creationId xmlns:a16="http://schemas.microsoft.com/office/drawing/2014/main" id="{336C9461-36F3-4BD9-9686-F39B40BC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981575"/>
            <a:ext cx="76866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我能亲自检查对不对、有没有用</a:t>
            </a:r>
          </a:p>
        </p:txBody>
      </p:sp>
    </p:spTree>
    <p:extLst>
      <p:ext uri="{BB962C8B-B14F-4D97-AF65-F5344CB8AC3E}">
        <p14:creationId xmlns:p14="http://schemas.microsoft.com/office/powerpoint/2010/main" val="16104263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D8FA6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10-86">
            <a:extLst xmlns:a="http://schemas.openxmlformats.org/drawingml/2006/main">
              <a:ext uri="{FF2B5EF4-FFF2-40B4-BE49-F238E27FC236}">
                <a16:creationId xmlns:a16="http://schemas.microsoft.com/office/drawing/2014/main" id="{BB14587A-3DEE-4F24-9A74-9DAC8A1A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01 发现问题 / 本章小结</a:t>
            </a:r>
          </a:p>
        </p:txBody>
      </p:sp>
      <p:sp>
        <p:nvSpPr>
          <p:cNvPr id="2" name="page-10-87">
            <a:extLst xmlns:a="http://schemas.openxmlformats.org/drawingml/2006/main">
              <a:ext uri="{FF2B5EF4-FFF2-40B4-BE49-F238E27FC236}">
                <a16:creationId xmlns:a16="http://schemas.microsoft.com/office/drawing/2014/main" id="{D1B31C30-25EB-4C9E-B059-51778E3B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heading-10-88">
            <a:extLst xmlns:a="http://schemas.openxmlformats.org/drawingml/2006/main">
              <a:ext uri="{FF2B5EF4-FFF2-40B4-BE49-F238E27FC236}">
                <a16:creationId xmlns:a16="http://schemas.microsoft.com/office/drawing/2014/main" id="{D7F1F06A-8EAD-4F74-A1EB-EE14E450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23975"/>
            <a:ext cx="10934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先选一个具体问题</a:t>
            </a:r>
          </a:p>
        </p:txBody>
      </p:sp>
      <p:sp>
        <p:nvSpPr>
          <p:cNvPr id="4" name="body-10-89">
            <a:extLst xmlns:a="http://schemas.openxmlformats.org/drawingml/2006/main">
              <a:ext uri="{FF2B5EF4-FFF2-40B4-BE49-F238E27FC236}">
                <a16:creationId xmlns:a16="http://schemas.microsoft.com/office/drawing/2014/main" id="{08A91337-8BFE-456C-9679-5516A34D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10934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再想需要哪些功能</a:t>
            </a:r>
          </a:p>
        </p:txBody>
      </p:sp>
      <p:sp>
        <p:nvSpPr>
          <p:cNvPr id="5" name="rule-10-90">
            <a:extLst xmlns:a="http://schemas.openxmlformats.org/drawingml/2006/main">
              <a:ext uri="{FF2B5EF4-FFF2-40B4-BE49-F238E27FC236}">
                <a16:creationId xmlns:a16="http://schemas.microsoft.com/office/drawing/2014/main" id="{3FEB63FF-765D-441F-BCFA-0268749A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801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76243"/>
            </a:solidFill>
          </a:ln>
        </p:spPr>
      </p:sp>
      <p:sp>
        <p:nvSpPr>
          <p:cNvPr id="6" name="body-10-91">
            <a:extLst xmlns:a="http://schemas.openxmlformats.org/drawingml/2006/main">
              <a:ext uri="{FF2B5EF4-FFF2-40B4-BE49-F238E27FC236}">
                <a16:creationId xmlns:a16="http://schemas.microsoft.com/office/drawing/2014/main" id="{B63BB112-427B-4CFB-9AB0-FFED23C7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10715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使用者明确，场景具体，结果可以亲自核对</a:t>
            </a:r>
          </a:p>
        </p:txBody>
      </p:sp>
    </p:spTree>
    <p:extLst>
      <p:ext uri="{BB962C8B-B14F-4D97-AF65-F5344CB8AC3E}">
        <p14:creationId xmlns:p14="http://schemas.microsoft.com/office/powerpoint/2010/main" val="7311859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11-92">
            <a:extLst xmlns:a="http://schemas.openxmlformats.org/drawingml/2006/main">
              <a:ext uri="{FF2B5EF4-FFF2-40B4-BE49-F238E27FC236}">
                <a16:creationId xmlns:a16="http://schemas.microsoft.com/office/drawing/2014/main" id="{11BBC3D8-886C-48A0-9BE2-C134C67E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02 确定MVP</a:t>
            </a:r>
          </a:p>
        </p:txBody>
      </p:sp>
      <p:sp>
        <p:nvSpPr>
          <p:cNvPr id="2" name="page-11-93">
            <a:extLst xmlns:a="http://schemas.openxmlformats.org/drawingml/2006/main">
              <a:ext uri="{FF2B5EF4-FFF2-40B4-BE49-F238E27FC236}">
                <a16:creationId xmlns:a16="http://schemas.microsoft.com/office/drawing/2014/main" id="{FA627F9C-90C4-4142-90DB-6BACFBA30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heading-11-94">
            <a:extLst xmlns:a="http://schemas.openxmlformats.org/drawingml/2006/main">
              <a:ext uri="{FF2B5EF4-FFF2-40B4-BE49-F238E27FC236}">
                <a16:creationId xmlns:a16="http://schemas.microsoft.com/office/drawing/2014/main" id="{3CDFF152-8CA0-498A-A641-EE150706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90700"/>
            <a:ext cx="109347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第一版</a:t>
            </a:r>
          </a:p>
        </p:txBody>
      </p:sp>
      <p:sp>
        <p:nvSpPr>
          <p:cNvPr id="4" name="body-11-95">
            <a:extLst xmlns:a="http://schemas.openxmlformats.org/drawingml/2006/main">
              <a:ext uri="{FF2B5EF4-FFF2-40B4-BE49-F238E27FC236}">
                <a16:creationId xmlns:a16="http://schemas.microsoft.com/office/drawing/2014/main" id="{F236EEB9-9387-4CB5-9EB5-153AB457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05175"/>
            <a:ext cx="109347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小到能够做完</a:t>
            </a:r>
          </a:p>
        </p:txBody>
      </p:sp>
    </p:spTree>
    <p:extLst>
      <p:ext uri="{BB962C8B-B14F-4D97-AF65-F5344CB8AC3E}">
        <p14:creationId xmlns:p14="http://schemas.microsoft.com/office/powerpoint/2010/main" val="17783826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12-96">
            <a:extLst xmlns:a="http://schemas.openxmlformats.org/drawingml/2006/main">
              <a:ext uri="{FF2B5EF4-FFF2-40B4-BE49-F238E27FC236}">
                <a16:creationId xmlns:a16="http://schemas.microsoft.com/office/drawing/2014/main" id="{CA43AB3C-E68F-47EB-8F2E-68E90855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02 确定MVP / 最小版本</a:t>
            </a:r>
          </a:p>
        </p:txBody>
      </p:sp>
      <p:sp>
        <p:nvSpPr>
          <p:cNvPr id="2" name="page-12-97">
            <a:extLst xmlns:a="http://schemas.openxmlformats.org/drawingml/2006/main">
              <a:ext uri="{FF2B5EF4-FFF2-40B4-BE49-F238E27FC236}">
                <a16:creationId xmlns:a16="http://schemas.microsoft.com/office/drawing/2014/main" id="{9F5D3325-6EB5-435A-9867-728C1A10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3" name="heading-12-98">
            <a:extLst xmlns:a="http://schemas.openxmlformats.org/drawingml/2006/main">
              <a:ext uri="{FF2B5EF4-FFF2-40B4-BE49-F238E27FC236}">
                <a16:creationId xmlns:a16="http://schemas.microsoft.com/office/drawing/2014/main" id="{12D9FD8B-52D2-4223-8586-5A9239D1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MVP：最小可行产品</a:t>
            </a:r>
          </a:p>
        </p:txBody>
      </p:sp>
      <p:sp>
        <p:nvSpPr>
          <p:cNvPr id="4" name="body-12-99">
            <a:extLst xmlns:a="http://schemas.openxmlformats.org/drawingml/2006/main">
              <a:ext uri="{FF2B5EF4-FFF2-40B4-BE49-F238E27FC236}">
                <a16:creationId xmlns:a16="http://schemas.microsoft.com/office/drawing/2014/main" id="{22FB8485-8CAC-477A-BF37-0A893A39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76450"/>
            <a:ext cx="6286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能用的最小版本</a:t>
            </a:r>
          </a:p>
        </p:txBody>
      </p:sp>
      <p:sp>
        <p:nvSpPr>
          <p:cNvPr id="5" name="body-12-100">
            <a:extLst xmlns:a="http://schemas.openxmlformats.org/drawingml/2006/main">
              <a:ext uri="{FF2B5EF4-FFF2-40B4-BE49-F238E27FC236}">
                <a16:creationId xmlns:a16="http://schemas.microsoft.com/office/drawing/2014/main" id="{32EB5BAF-084F-4A8B-9AEF-5C2E405E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438525"/>
            <a:ext cx="5934075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完成一件关键的事</a:t>
            </a:r>
          </a:p>
          <a:p xmlns:a="http://schemas.openxmlformats.org/drawingml/2006/main">
            <a: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让真实使用者试一次</a:t>
            </a:r>
          </a:p>
          <a:p xmlns:a="http://schemas.openxmlformats.org/drawingml/2006/main">
            <a:pPr algn="l">
              <a:buNone/>
              <a:def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再决定下一步改什么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739488-CBBA-419A-8D4E-9B8BC389A9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cf069ead944b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77075" y="1819275"/>
            <a:ext cx="4476750" cy="4476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70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navigation-13-101">
            <a:extLst xmlns:a="http://schemas.openxmlformats.org/drawingml/2006/main">
              <a:ext uri="{FF2B5EF4-FFF2-40B4-BE49-F238E27FC236}">
                <a16:creationId xmlns:a16="http://schemas.microsoft.com/office/drawing/2014/main" id="{9C301F31-FB0E-4A47-9269-C629F4FB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02 确定MVP / 功能取舍</a:t>
            </a:r>
          </a:p>
        </p:txBody>
      </p:sp>
      <p:sp>
        <p:nvSpPr>
          <p:cNvPr id="2" name="page-13-102">
            <a:extLst xmlns:a="http://schemas.openxmlformats.org/drawingml/2006/main">
              <a:ext uri="{FF2B5EF4-FFF2-40B4-BE49-F238E27FC236}">
                <a16:creationId xmlns:a16="http://schemas.microsoft.com/office/drawing/2014/main" id="{354DEE0A-1552-4AA8-B494-3633D321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7" name="v2-heading-13-1">
            <a:extLst xmlns:a="http://schemas.openxmlformats.org/drawingml/2006/main">
              <a:ext uri="{FF2B5EF4-FFF2-40B4-BE49-F238E27FC236}">
                <a16:creationId xmlns:a16="http://schemas.microsoft.com/office/drawing/2014/main" id="{7636CDA0-2C9C-42B4-BBC7-00FA58A9F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清单工具的第一版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221A0-1897-4BA4-86AA-53555A5D8AA2}"/>
              </a:ext>
            </a:extLst>
          </p:cNvPr>
          <p:cNvGraphicFramePr/>
          <p:nvPr/>
        </p:nvGraphicFramePr>
        <p:xfrm>
          <a:off xmlns:a="http://schemas.openxmlformats.org/drawingml/2006/main" x="704850" y="2076450"/>
          <a:ext xmlns:a="http://schemas.openxmlformats.org/drawingml/2006/main" cx="10782300" cy="33432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5429250"/>
                <a:gridCol w="5353050"/>
              </a:tblGrid>
              <a:tr h="835819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这次必须有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后续再考虑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35819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输入每行一项的文字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图片、PDF、Excel导入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35819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去掉重复的条目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自动合并意思相近的条目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35819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显示结果并复制出去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登录、共享、云端历史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sp>
        <p:nvSpPr>
          <p:cNvPr id="9" name="v2-body-13-2">
            <a:extLst xmlns:a="http://schemas.openxmlformats.org/drawingml/2006/main">
              <a:ext uri="{FF2B5EF4-FFF2-40B4-BE49-F238E27FC236}">
                <a16:creationId xmlns:a16="http://schemas.microsoft.com/office/drawing/2014/main" id="{F0DE8823-D643-47A3-B53E-7EA231AD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95950"/>
            <a:ext cx="10648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第一版先完整做好一件事</a:t>
            </a:r>
          </a:p>
        </p:txBody>
      </p:sp>
    </p:spTree>
    <p:extLst>
      <p:ext uri="{BB962C8B-B14F-4D97-AF65-F5344CB8AC3E}">
        <p14:creationId xmlns:p14="http://schemas.microsoft.com/office/powerpoint/2010/main" val="8372800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D8FA6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14-105">
            <a:extLst xmlns:a="http://schemas.openxmlformats.org/drawingml/2006/main">
              <a:ext uri="{FF2B5EF4-FFF2-40B4-BE49-F238E27FC236}">
                <a16:creationId xmlns:a16="http://schemas.microsoft.com/office/drawing/2014/main" id="{356EDBC0-7EFE-4AA2-8FF2-F404E6E3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02 确定MVP / 本章小结</a:t>
            </a:r>
          </a:p>
        </p:txBody>
      </p:sp>
      <p:sp>
        <p:nvSpPr>
          <p:cNvPr id="2" name="page-14-106">
            <a:extLst xmlns:a="http://schemas.openxmlformats.org/drawingml/2006/main">
              <a:ext uri="{FF2B5EF4-FFF2-40B4-BE49-F238E27FC236}">
                <a16:creationId xmlns:a16="http://schemas.microsoft.com/office/drawing/2014/main" id="{EB20B2F5-3712-4B13-8BDE-923FCEF36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3" name="heading-14-107">
            <a:extLst xmlns:a="http://schemas.openxmlformats.org/drawingml/2006/main">
              <a:ext uri="{FF2B5EF4-FFF2-40B4-BE49-F238E27FC236}">
                <a16:creationId xmlns:a16="http://schemas.microsoft.com/office/drawing/2014/main" id="{A2D2E955-5BE3-401D-B523-72317258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23975"/>
            <a:ext cx="10934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删掉这个功能</a:t>
            </a:r>
          </a:p>
        </p:txBody>
      </p:sp>
      <p:sp>
        <p:nvSpPr>
          <p:cNvPr id="4" name="body-14-108">
            <a:extLst xmlns:a="http://schemas.openxmlformats.org/drawingml/2006/main">
              <a:ext uri="{FF2B5EF4-FFF2-40B4-BE49-F238E27FC236}">
                <a16:creationId xmlns:a16="http://schemas.microsoft.com/office/drawing/2014/main" id="{9CD8ADC5-9217-4772-9531-C1B1C5AD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10934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还能完成核心任务吗</a:t>
            </a:r>
          </a:p>
        </p:txBody>
      </p:sp>
      <p:sp>
        <p:nvSpPr>
          <p:cNvPr id="5" name="rule-14-109">
            <a:extLst xmlns:a="http://schemas.openxmlformats.org/drawingml/2006/main">
              <a:ext uri="{FF2B5EF4-FFF2-40B4-BE49-F238E27FC236}">
                <a16:creationId xmlns:a16="http://schemas.microsoft.com/office/drawing/2014/main" id="{46FB2565-1405-4506-B11B-9803F413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801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76243"/>
            </a:solidFill>
          </a:ln>
        </p:spPr>
      </p:sp>
      <p:sp>
        <p:nvSpPr>
          <p:cNvPr id="6" name="body-14-110">
            <a:extLst xmlns:a="http://schemas.openxmlformats.org/drawingml/2006/main">
              <a:ext uri="{FF2B5EF4-FFF2-40B4-BE49-F238E27FC236}">
                <a16:creationId xmlns:a16="http://schemas.microsoft.com/office/drawing/2014/main" id="{D65EF4A0-2E75-40C2-9D80-7151D382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10715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能完成，就先放到以后。不能完成，就保留。</a:t>
            </a:r>
          </a:p>
        </p:txBody>
      </p:sp>
    </p:spTree>
    <p:extLst>
      <p:ext uri="{BB962C8B-B14F-4D97-AF65-F5344CB8AC3E}">
        <p14:creationId xmlns:p14="http://schemas.microsoft.com/office/powerpoint/2010/main" val="19684764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15-111">
            <a:extLst xmlns:a="http://schemas.openxmlformats.org/drawingml/2006/main">
              <a:ext uri="{FF2B5EF4-FFF2-40B4-BE49-F238E27FC236}">
                <a16:creationId xmlns:a16="http://schemas.microsoft.com/office/drawing/2014/main" id="{93A897A8-FBA4-4391-AE3C-57C22FBD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03 填写三张清单</a:t>
            </a:r>
          </a:p>
        </p:txBody>
      </p:sp>
      <p:sp>
        <p:nvSpPr>
          <p:cNvPr id="2" name="page-15-112">
            <a:extLst xmlns:a="http://schemas.openxmlformats.org/drawingml/2006/main">
              <a:ext uri="{FF2B5EF4-FFF2-40B4-BE49-F238E27FC236}">
                <a16:creationId xmlns:a16="http://schemas.microsoft.com/office/drawing/2014/main" id="{47B29FFF-707B-489B-992A-C54B8CB6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6" name="v2-heading-15-3">
            <a:extLst xmlns:a="http://schemas.openxmlformats.org/drawingml/2006/main">
              <a:ext uri="{FF2B5EF4-FFF2-40B4-BE49-F238E27FC236}">
                <a16:creationId xmlns:a16="http://schemas.microsoft.com/office/drawing/2014/main" id="{E9CD0C66-1215-4768-9819-99EC1A05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90700"/>
            <a:ext cx="109347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三张清单</a:t>
            </a:r>
          </a:p>
        </p:txBody>
      </p:sp>
      <p:sp>
        <p:nvSpPr>
          <p:cNvPr id="7" name="v2-body-15-4">
            <a:extLst xmlns:a="http://schemas.openxmlformats.org/drawingml/2006/main">
              <a:ext uri="{FF2B5EF4-FFF2-40B4-BE49-F238E27FC236}">
                <a16:creationId xmlns:a16="http://schemas.microsoft.com/office/drawing/2014/main" id="{F1EF1998-0C61-40E9-AFCD-ECEB47BF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05175"/>
            <a:ext cx="109347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82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六个问题就能开始</a:t>
            </a:r>
          </a:p>
        </p:txBody>
      </p:sp>
    </p:spTree>
    <p:extLst>
      <p:ext uri="{BB962C8B-B14F-4D97-AF65-F5344CB8AC3E}">
        <p14:creationId xmlns:p14="http://schemas.microsoft.com/office/powerpoint/2010/main" val="15514063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navigation-16-115">
            <a:extLst xmlns:a="http://schemas.openxmlformats.org/drawingml/2006/main">
              <a:ext uri="{FF2B5EF4-FFF2-40B4-BE49-F238E27FC236}">
                <a16:creationId xmlns:a16="http://schemas.microsoft.com/office/drawing/2014/main" id="{3C9A3F3C-506F-45AB-86A3-6B21282C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总览</a:t>
            </a:r>
          </a:p>
        </p:txBody>
      </p:sp>
      <p:sp>
        <p:nvSpPr>
          <p:cNvPr id="2" name="page-16-116">
            <a:extLst xmlns:a="http://schemas.openxmlformats.org/drawingml/2006/main">
              <a:ext uri="{FF2B5EF4-FFF2-40B4-BE49-F238E27FC236}">
                <a16:creationId xmlns:a16="http://schemas.microsoft.com/office/drawing/2014/main" id="{FCF48A1E-4D47-483D-8DEC-2EAECFB3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13" name="v2-heading-16-5">
            <a:extLst xmlns:a="http://schemas.openxmlformats.org/drawingml/2006/main">
              <a:ext uri="{FF2B5EF4-FFF2-40B4-BE49-F238E27FC236}">
                <a16:creationId xmlns:a16="http://schemas.microsoft.com/office/drawing/2014/main" id="{9743CEEB-23FD-4B5D-AF3D-3138682A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三张清单，六个核心问题</a:t>
            </a:r>
          </a:p>
        </p:txBody>
      </p:sp>
      <p:sp>
        <p:nvSpPr>
          <p:cNvPr id="14" name="v2-body-16-6">
            <a:extLst xmlns:a="http://schemas.openxmlformats.org/drawingml/2006/main">
              <a:ext uri="{FF2B5EF4-FFF2-40B4-BE49-F238E27FC236}">
                <a16:creationId xmlns:a16="http://schemas.microsoft.com/office/drawing/2014/main" id="{43938F6E-DD81-4B22-B5FB-BD0ED548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81200"/>
            <a:ext cx="276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需求清单</a:t>
            </a:r>
          </a:p>
        </p:txBody>
      </p:sp>
      <p:sp>
        <p:nvSpPr>
          <p:cNvPr id="15" name="v2-body-16-7">
            <a:extLst xmlns:a="http://schemas.openxmlformats.org/drawingml/2006/main">
              <a:ext uri="{FF2B5EF4-FFF2-40B4-BE49-F238E27FC236}">
                <a16:creationId xmlns:a16="http://schemas.microsoft.com/office/drawing/2014/main" id="{8C9AD309-5CAA-4698-8807-700B7137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981200"/>
            <a:ext cx="7620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1 谁有什么麻烦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2 第一版先完成什么</a:t>
            </a:r>
          </a:p>
        </p:txBody>
      </p:sp>
      <p:sp>
        <p:nvSpPr>
          <p:cNvPr id="16" name="v2-rule-16-8">
            <a:extLst xmlns:a="http://schemas.openxmlformats.org/drawingml/2006/main">
              <a:ext uri="{FF2B5EF4-FFF2-40B4-BE49-F238E27FC236}">
                <a16:creationId xmlns:a16="http://schemas.microsoft.com/office/drawing/2014/main" id="{C1C92E0F-5871-430A-9C18-86F6CB13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7" name="v2-body-16-9">
            <a:extLst xmlns:a="http://schemas.openxmlformats.org/drawingml/2006/main">
              <a:ext uri="{FF2B5EF4-FFF2-40B4-BE49-F238E27FC236}">
                <a16:creationId xmlns:a16="http://schemas.microsoft.com/office/drawing/2014/main" id="{B68BFE18-464C-429E-BFE2-A64CA85C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62325"/>
            <a:ext cx="276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设计清单</a:t>
            </a:r>
          </a:p>
        </p:txBody>
      </p:sp>
      <p:sp>
        <p:nvSpPr>
          <p:cNvPr id="18" name="v2-body-16-10">
            <a:extLst xmlns:a="http://schemas.openxmlformats.org/drawingml/2006/main">
              <a:ext uri="{FF2B5EF4-FFF2-40B4-BE49-F238E27FC236}">
                <a16:creationId xmlns:a16="http://schemas.microsoft.com/office/drawing/2014/main" id="{573DE2FB-F320-4577-A4D8-98A5C14E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62325"/>
            <a:ext cx="7620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3 做成什么、怎样使用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4 页面是什么感觉</a:t>
            </a:r>
          </a:p>
        </p:txBody>
      </p:sp>
      <p:sp>
        <p:nvSpPr>
          <p:cNvPr id="19" name="v2-rule-16-11">
            <a:extLst xmlns:a="http://schemas.openxmlformats.org/drawingml/2006/main">
              <a:ext uri="{FF2B5EF4-FFF2-40B4-BE49-F238E27FC236}">
                <a16:creationId xmlns:a16="http://schemas.microsoft.com/office/drawing/2014/main" id="{CA1F0BBB-21D4-415C-BF23-9742716B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6247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20" name="v2-body-16-12">
            <a:extLst xmlns:a="http://schemas.openxmlformats.org/drawingml/2006/main">
              <a:ext uri="{FF2B5EF4-FFF2-40B4-BE49-F238E27FC236}">
                <a16:creationId xmlns:a16="http://schemas.microsoft.com/office/drawing/2014/main" id="{9E505CC8-B913-434E-806A-1FCF4936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276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验收清单</a:t>
            </a:r>
          </a:p>
        </p:txBody>
      </p:sp>
      <p:sp>
        <p:nvSpPr>
          <p:cNvPr id="21" name="v2-body-16-13">
            <a:extLst xmlns:a="http://schemas.openxmlformats.org/drawingml/2006/main">
              <a:ext uri="{FF2B5EF4-FFF2-40B4-BE49-F238E27FC236}">
                <a16:creationId xmlns:a16="http://schemas.microsoft.com/office/drawing/2014/main" id="{9FC79C6B-7D19-4223-A562-7E09B1E1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743450"/>
            <a:ext cx="7620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5 用什么小例子试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6 应该得到什么结果</a:t>
            </a:r>
          </a:p>
        </p:txBody>
      </p:sp>
    </p:spTree>
    <p:extLst>
      <p:ext uri="{BB962C8B-B14F-4D97-AF65-F5344CB8AC3E}">
        <p14:creationId xmlns:p14="http://schemas.microsoft.com/office/powerpoint/2010/main" val="11920372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17-126">
            <a:extLst xmlns:a="http://schemas.openxmlformats.org/drawingml/2006/main">
              <a:ext uri="{FF2B5EF4-FFF2-40B4-BE49-F238E27FC236}">
                <a16:creationId xmlns:a16="http://schemas.microsoft.com/office/drawing/2014/main" id="{CBBC985A-05BE-422D-9F75-3C5CF196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需求</a:t>
            </a:r>
          </a:p>
        </p:txBody>
      </p:sp>
      <p:sp>
        <p:nvSpPr>
          <p:cNvPr id="2" name="page-17-127">
            <a:extLst xmlns:a="http://schemas.openxmlformats.org/drawingml/2006/main">
              <a:ext uri="{FF2B5EF4-FFF2-40B4-BE49-F238E27FC236}">
                <a16:creationId xmlns:a16="http://schemas.microsoft.com/office/drawing/2014/main" id="{D58C0C39-2502-466F-9B19-59FC515A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6" name="v2-heading-17-14">
            <a:extLst xmlns:a="http://schemas.openxmlformats.org/drawingml/2006/main">
              <a:ext uri="{FF2B5EF4-FFF2-40B4-BE49-F238E27FC236}">
                <a16:creationId xmlns:a16="http://schemas.microsoft.com/office/drawing/2014/main" id="{FCC3140B-4495-4327-A13D-E2F7EBD6F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需求清单的两个问题</a:t>
            </a:r>
          </a:p>
        </p:txBody>
      </p:sp>
      <p:sp>
        <p:nvSpPr>
          <p:cNvPr id="7" name="v2-body-17-15">
            <a:extLst xmlns:a="http://schemas.openxmlformats.org/drawingml/2006/main">
              <a:ext uri="{FF2B5EF4-FFF2-40B4-BE49-F238E27FC236}">
                <a16:creationId xmlns:a16="http://schemas.microsoft.com/office/drawing/2014/main" id="{3908F761-317E-4011-971F-F773087A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3835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谁遇到什么麻烦</a:t>
            </a:r>
          </a:p>
        </p:txBody>
      </p:sp>
      <p:sp>
        <p:nvSpPr>
          <p:cNvPr id="8" name="v2-body-17-16">
            <a:extLst xmlns:a="http://schemas.openxmlformats.org/drawingml/2006/main">
              <a:ext uri="{FF2B5EF4-FFF2-40B4-BE49-F238E27FC236}">
                <a16:creationId xmlns:a16="http://schemas.microsoft.com/office/drawing/2014/main" id="{586C35EB-38F9-4DA1-AE9A-C6276959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038350"/>
            <a:ext cx="723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每次【谁】要【做什么】时</a:t>
            </a:r>
          </a:p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最麻烦的是【哪一步】</a:t>
            </a:r>
          </a:p>
        </p:txBody>
      </p:sp>
      <p:sp>
        <p:nvSpPr>
          <p:cNvPr id="9" name="v2-rule-17-17">
            <a:extLst xmlns:a="http://schemas.openxmlformats.org/drawingml/2006/main">
              <a:ext uri="{FF2B5EF4-FFF2-40B4-BE49-F238E27FC236}">
                <a16:creationId xmlns:a16="http://schemas.microsoft.com/office/drawing/2014/main" id="{8497A988-D6A0-45E9-974C-D2BB7553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0" name="v2-body-17-18">
            <a:extLst xmlns:a="http://schemas.openxmlformats.org/drawingml/2006/main">
              <a:ext uri="{FF2B5EF4-FFF2-40B4-BE49-F238E27FC236}">
                <a16:creationId xmlns:a16="http://schemas.microsoft.com/office/drawing/2014/main" id="{5EC87BE2-6ACD-4B3F-B60E-268FF7BD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09975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第一版先做什么</a:t>
            </a:r>
          </a:p>
        </p:txBody>
      </p:sp>
      <p:sp>
        <p:nvSpPr>
          <p:cNvPr id="11" name="v2-body-17-19">
            <a:extLst xmlns:a="http://schemas.openxmlformats.org/drawingml/2006/main">
              <a:ext uri="{FF2B5EF4-FFF2-40B4-BE49-F238E27FC236}">
                <a16:creationId xmlns:a16="http://schemas.microsoft.com/office/drawing/2014/main" id="{26CEE9A8-75F9-4C81-BD37-699A5B19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609975"/>
            <a:ext cx="723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第一版只帮我【完成一件事】</a:t>
            </a:r>
          </a:p>
        </p:txBody>
      </p:sp>
      <p:sp>
        <p:nvSpPr>
          <p:cNvPr id="12" name="v2-body-17-20">
            <a:extLst xmlns:a="http://schemas.openxmlformats.org/drawingml/2006/main">
              <a:ext uri="{FF2B5EF4-FFF2-40B4-BE49-F238E27FC236}">
                <a16:creationId xmlns:a16="http://schemas.microsoft.com/office/drawing/2014/main" id="{14CD3026-F6FA-4B46-B832-37C59228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62575"/>
            <a:ext cx="10668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例如：整理物料清单时，逐条找重复项很麻烦。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第一版只做去重，得到能复制出去的清单。</a:t>
            </a:r>
          </a:p>
        </p:txBody>
      </p:sp>
    </p:spTree>
    <p:extLst>
      <p:ext uri="{BB962C8B-B14F-4D97-AF65-F5344CB8AC3E}">
        <p14:creationId xmlns:p14="http://schemas.microsoft.com/office/powerpoint/2010/main" val="2799325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navigation-18-129">
            <a:extLst xmlns:a="http://schemas.openxmlformats.org/drawingml/2006/main">
              <a:ext uri="{FF2B5EF4-FFF2-40B4-BE49-F238E27FC236}">
                <a16:creationId xmlns:a16="http://schemas.microsoft.com/office/drawing/2014/main" id="{6B8F9C43-C152-4C56-A057-36AAC9EA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产品形式</a:t>
            </a:r>
          </a:p>
        </p:txBody>
      </p:sp>
      <p:sp>
        <p:nvSpPr>
          <p:cNvPr id="2" name="page-18-130">
            <a:extLst xmlns:a="http://schemas.openxmlformats.org/drawingml/2006/main">
              <a:ext uri="{FF2B5EF4-FFF2-40B4-BE49-F238E27FC236}">
                <a16:creationId xmlns:a16="http://schemas.microsoft.com/office/drawing/2014/main" id="{D3FE0D6C-7F14-4571-BD74-815A5E31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16" name="v2-heading-18-21">
            <a:extLst xmlns:a="http://schemas.openxmlformats.org/drawingml/2006/main">
              <a:ext uri="{FF2B5EF4-FFF2-40B4-BE49-F238E27FC236}">
                <a16:creationId xmlns:a16="http://schemas.microsoft.com/office/drawing/2014/main" id="{2C43926B-7331-436B-AFA9-330C1995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产品形式可以直接勾选</a:t>
            </a:r>
          </a:p>
        </p:txBody>
      </p:sp>
      <p:graphicFrame>
        <p:nvGraphicFrame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B0A6C-FFF9-40C6-B5C1-114AA266A882}"/>
              </a:ext>
            </a:extLst>
          </p:cNvPr>
          <p:cNvGraphicFramePr/>
          <p:nvPr/>
        </p:nvGraphicFramePr>
        <p:xfrm>
          <a:off xmlns:a="http://schemas.openxmlformats.org/drawingml/2006/main" x="704850" y="1819275"/>
          <a:ext xmlns:a="http://schemas.openxmlformats.org/drawingml/2006/main" cx="10782300" cy="41148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048000"/>
                <a:gridCol w="7734300"/>
              </a:tblGrid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网页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用浏览器打开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微信小程序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在微信里打开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电脑工具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在电脑上运行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手机App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安装后使用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对话助手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通过聊天使用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不确定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让AI结合核心任务建议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sp>
        <p:nvSpPr>
          <p:cNvPr id="18" name="v2-body-18-22">
            <a:extLst xmlns:a="http://schemas.openxmlformats.org/drawingml/2006/main">
              <a:ext uri="{FF2B5EF4-FFF2-40B4-BE49-F238E27FC236}">
                <a16:creationId xmlns:a16="http://schemas.microsoft.com/office/drawing/2014/main" id="{B8E876B3-7C83-466C-A5AF-4C1D6C52C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0864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第一版先做到能够试用</a:t>
            </a:r>
          </a:p>
        </p:txBody>
      </p:sp>
    </p:spTree>
    <p:extLst>
      <p:ext uri="{BB962C8B-B14F-4D97-AF65-F5344CB8AC3E}">
        <p14:creationId xmlns:p14="http://schemas.microsoft.com/office/powerpoint/2010/main" val="10279515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19-143">
            <a:extLst xmlns:a="http://schemas.openxmlformats.org/drawingml/2006/main">
              <a:ext uri="{FF2B5EF4-FFF2-40B4-BE49-F238E27FC236}">
                <a16:creationId xmlns:a16="http://schemas.microsoft.com/office/drawing/2014/main" id="{A2B5B803-D59A-4BBD-A215-FD1924D1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使用方式</a:t>
            </a:r>
          </a:p>
        </p:txBody>
      </p:sp>
      <p:sp>
        <p:nvSpPr>
          <p:cNvPr id="2" name="page-19-144">
            <a:extLst xmlns:a="http://schemas.openxmlformats.org/drawingml/2006/main">
              <a:ext uri="{FF2B5EF4-FFF2-40B4-BE49-F238E27FC236}">
                <a16:creationId xmlns:a16="http://schemas.microsoft.com/office/drawing/2014/main" id="{19F1F431-25D7-4EEE-A59F-00905BF0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19</a:t>
            </a:r>
          </a:p>
        </p:txBody>
      </p:sp>
      <p:sp>
        <p:nvSpPr>
          <p:cNvPr id="6" name="v2-heading-19-23">
            <a:extLst xmlns:a="http://schemas.openxmlformats.org/drawingml/2006/main">
              <a:ext uri="{FF2B5EF4-FFF2-40B4-BE49-F238E27FC236}">
                <a16:creationId xmlns:a16="http://schemas.microsoft.com/office/drawing/2014/main" id="{41A70D9B-7D5E-425D-B8C9-9AC6A3CB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使用方式也能直接选择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BEE57-D0FD-4D04-8896-C4F3E2960B6C}"/>
              </a:ext>
            </a:extLst>
          </p:cNvPr>
          <p:cNvGraphicFramePr/>
          <p:nvPr/>
        </p:nvGraphicFramePr>
        <p:xfrm>
          <a:off xmlns:a="http://schemas.openxmlformats.org/drawingml/2006/main" x="704850" y="2057400"/>
          <a:ext xmlns:a="http://schemas.openxmlformats.org/drawingml/2006/main" cx="10782300" cy="34099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857500"/>
                <a:gridCol w="7924800"/>
              </a:tblGrid>
              <a:tr h="1136650"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在哪用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电脑、手机，或两者都用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1136650"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怎么开始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输入文字、上传文件</a:t>
                      </a:r>
                    </a:p>
                    <a:p>
                      <a:r>
                        <a:rPr sz="26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从选项选择，或直接点按钮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1136650"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结果怎么用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页面查看、复制、下载</a:t>
                      </a:r>
                    </a:p>
                    <a:p>
                      <a:r>
                        <a:rPr sz="26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或保留结果，下次再看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sp>
        <p:nvSpPr>
          <p:cNvPr id="8" name="v2-body-19-24">
            <a:extLst xmlns:a="http://schemas.openxmlformats.org/drawingml/2006/main">
              <a:ext uri="{FF2B5EF4-FFF2-40B4-BE49-F238E27FC236}">
                <a16:creationId xmlns:a16="http://schemas.microsoft.com/office/drawing/2014/main" id="{3C19FC3A-316C-46EE-8407-B6073065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8197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只勾需要的选项，不会选的地方让AI建议</a:t>
            </a:r>
          </a:p>
        </p:txBody>
      </p:sp>
    </p:spTree>
    <p:extLst>
      <p:ext uri="{BB962C8B-B14F-4D97-AF65-F5344CB8AC3E}">
        <p14:creationId xmlns:p14="http://schemas.microsoft.com/office/powerpoint/2010/main" val="15430791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navigation-20-146">
            <a:extLst xmlns:a="http://schemas.openxmlformats.org/drawingml/2006/main">
              <a:ext uri="{FF2B5EF4-FFF2-40B4-BE49-F238E27FC236}">
                <a16:creationId xmlns:a16="http://schemas.microsoft.com/office/drawing/2014/main" id="{69B172CA-5AED-41BE-A6C8-B6582E85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界面偏好</a:t>
            </a:r>
          </a:p>
        </p:txBody>
      </p:sp>
      <p:sp>
        <p:nvSpPr>
          <p:cNvPr id="2" name="page-20-147">
            <a:extLst xmlns:a="http://schemas.openxmlformats.org/drawingml/2006/main">
              <a:ext uri="{FF2B5EF4-FFF2-40B4-BE49-F238E27FC236}">
                <a16:creationId xmlns:a16="http://schemas.microsoft.com/office/drawing/2014/main" id="{380C7894-B588-4AD8-A2DD-33893D49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20</a:t>
            </a:r>
          </a:p>
        </p:txBody>
      </p:sp>
      <p:sp>
        <p:nvSpPr>
          <p:cNvPr id="14" name="v2-heading-20-25">
            <a:extLst xmlns:a="http://schemas.openxmlformats.org/drawingml/2006/main">
              <a:ext uri="{FF2B5EF4-FFF2-40B4-BE49-F238E27FC236}">
                <a16:creationId xmlns:a16="http://schemas.microsoft.com/office/drawing/2014/main" id="{FECEC60B-9B5C-4B68-A42D-59B41247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页面风格与参考图片</a:t>
            </a:r>
          </a:p>
        </p:txBody>
      </p:sp>
      <p:sp>
        <p:nvSpPr>
          <p:cNvPr id="15" name="v2-body-20-26">
            <a:extLst xmlns:a="http://schemas.openxmlformats.org/drawingml/2006/main">
              <a:ext uri="{FF2B5EF4-FFF2-40B4-BE49-F238E27FC236}">
                <a16:creationId xmlns:a16="http://schemas.microsoft.com/office/drawing/2014/main" id="{CD445456-BC16-4C10-B457-3BAEB129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62150"/>
            <a:ext cx="30384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选择一种感觉</a:t>
            </a:r>
          </a:p>
        </p:txBody>
      </p:sp>
      <p:sp>
        <p:nvSpPr>
          <p:cNvPr id="16" name="v2-body-20-27">
            <a:extLst xmlns:a="http://schemas.openxmlformats.org/drawingml/2006/main">
              <a:ext uri="{FF2B5EF4-FFF2-40B4-BE49-F238E27FC236}">
                <a16:creationId xmlns:a16="http://schemas.microsoft.com/office/drawing/2014/main" id="{967E2809-84D8-4818-A878-9BA2E546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1962150"/>
            <a:ext cx="73437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简单清楚、正式办公、轻松活泼</a:t>
            </a:r>
          </a:p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字大按钮明显，或参考图片</a:t>
            </a:r>
          </a:p>
        </p:txBody>
      </p:sp>
      <p:sp>
        <p:nvSpPr>
          <p:cNvPr id="17" name="v2-rule-20-28">
            <a:extLst xmlns:a="http://schemas.openxmlformats.org/drawingml/2006/main">
              <a:ext uri="{FF2B5EF4-FFF2-40B4-BE49-F238E27FC236}">
                <a16:creationId xmlns:a16="http://schemas.microsoft.com/office/drawing/2014/main" id="{24F5BDB2-E915-4779-A801-2CC2B6F7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8132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8" name="v2-body-20-29">
            <a:extLst xmlns:a="http://schemas.openxmlformats.org/drawingml/2006/main">
              <a:ext uri="{FF2B5EF4-FFF2-40B4-BE49-F238E27FC236}">
                <a16:creationId xmlns:a16="http://schemas.microsoft.com/office/drawing/2014/main" id="{EA562598-AED0-448B-9270-EC05B389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62300"/>
            <a:ext cx="30384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添加多张参考图</a:t>
            </a:r>
          </a:p>
        </p:txBody>
      </p:sp>
      <p:sp>
        <p:nvSpPr>
          <p:cNvPr id="19" name="v2-body-20-30">
            <a:extLst xmlns:a="http://schemas.openxmlformats.org/drawingml/2006/main">
              <a:ext uri="{FF2B5EF4-FFF2-40B4-BE49-F238E27FC236}">
                <a16:creationId xmlns:a16="http://schemas.microsoft.com/office/drawing/2014/main" id="{6075AEF6-F3D3-49EA-AB80-C38D1A69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162300"/>
            <a:ext cx="73437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每张图单独说明要参考什么</a:t>
            </a:r>
          </a:p>
        </p:txBody>
      </p:sp>
      <p:sp>
        <p:nvSpPr>
          <p:cNvPr id="20" name="v2-rule-20-31">
            <a:extLst xmlns:a="http://schemas.openxmlformats.org/drawingml/2006/main">
              <a:ext uri="{FF2B5EF4-FFF2-40B4-BE49-F238E27FC236}">
                <a16:creationId xmlns:a16="http://schemas.microsoft.com/office/drawing/2014/main" id="{31AB5DDD-B2A3-4ECA-8412-AFD1E3C07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21" name="v2-body-20-32">
            <a:extLst xmlns:a="http://schemas.openxmlformats.org/drawingml/2006/main">
              <a:ext uri="{FF2B5EF4-FFF2-40B4-BE49-F238E27FC236}">
                <a16:creationId xmlns:a16="http://schemas.microsoft.com/office/drawing/2014/main" id="{BE6F8F08-81D6-4924-A911-5FB5D66E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30384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说出具体偏好</a:t>
            </a:r>
          </a:p>
        </p:txBody>
      </p:sp>
      <p:sp>
        <p:nvSpPr>
          <p:cNvPr id="22" name="v2-body-20-33">
            <a:extLst xmlns:a="http://schemas.openxmlformats.org/drawingml/2006/main">
              <a:ext uri="{FF2B5EF4-FFF2-40B4-BE49-F238E27FC236}">
                <a16:creationId xmlns:a16="http://schemas.microsoft.com/office/drawing/2014/main" id="{76E13854-AAAF-4913-88C7-DD0AB864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73437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例如：配色、布局、按钮样式</a:t>
            </a:r>
          </a:p>
        </p:txBody>
      </p:sp>
      <p:sp>
        <p:nvSpPr>
          <p:cNvPr id="23" name="v2-body-20-34">
            <a:extLst xmlns:a="http://schemas.openxmlformats.org/drawingml/2006/main">
              <a:ext uri="{FF2B5EF4-FFF2-40B4-BE49-F238E27FC236}">
                <a16:creationId xmlns:a16="http://schemas.microsoft.com/office/drawing/2014/main" id="{826776AC-355B-4317-A88F-50558CF6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857875"/>
            <a:ext cx="10668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电脑端Word：点入图片或说明区，再点右下角“＋”</a:t>
            </a:r>
          </a:p>
        </p:txBody>
      </p:sp>
    </p:spTree>
    <p:extLst>
      <p:ext uri="{BB962C8B-B14F-4D97-AF65-F5344CB8AC3E}">
        <p14:creationId xmlns:p14="http://schemas.microsoft.com/office/powerpoint/2010/main" val="16690052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navigation-21-158">
            <a:extLst xmlns:a="http://schemas.openxmlformats.org/drawingml/2006/main">
              <a:ext uri="{FF2B5EF4-FFF2-40B4-BE49-F238E27FC236}">
                <a16:creationId xmlns:a16="http://schemas.microsoft.com/office/drawing/2014/main" id="{846695DE-BE42-4A72-AB0B-DDCD48BE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验收</a:t>
            </a:r>
          </a:p>
        </p:txBody>
      </p:sp>
      <p:sp>
        <p:nvSpPr>
          <p:cNvPr id="2" name="page-21-159">
            <a:extLst xmlns:a="http://schemas.openxmlformats.org/drawingml/2006/main">
              <a:ext uri="{FF2B5EF4-FFF2-40B4-BE49-F238E27FC236}">
                <a16:creationId xmlns:a16="http://schemas.microsoft.com/office/drawing/2014/main" id="{D8717F3C-5EDD-42D0-84A8-2E2A902F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21</a:t>
            </a:r>
          </a:p>
        </p:txBody>
      </p:sp>
      <p:sp>
        <p:nvSpPr>
          <p:cNvPr id="16" name="v2-heading-21-35">
            <a:extLst xmlns:a="http://schemas.openxmlformats.org/drawingml/2006/main">
              <a:ext uri="{FF2B5EF4-FFF2-40B4-BE49-F238E27FC236}">
                <a16:creationId xmlns:a16="http://schemas.microsoft.com/office/drawing/2014/main" id="{A9A0E4B5-1EE2-42AE-8F94-11B172CD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验收清单的两个问题</a:t>
            </a:r>
          </a:p>
        </p:txBody>
      </p:sp>
      <p:sp>
        <p:nvSpPr>
          <p:cNvPr id="17" name="v2-body-21-36">
            <a:extLst xmlns:a="http://schemas.openxmlformats.org/drawingml/2006/main">
              <a:ext uri="{FF2B5EF4-FFF2-40B4-BE49-F238E27FC236}">
                <a16:creationId xmlns:a16="http://schemas.microsoft.com/office/drawing/2014/main" id="{65573EDC-FCD6-490B-AE96-09695977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57400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拿什么来试</a:t>
            </a:r>
          </a:p>
        </p:txBody>
      </p:sp>
      <p:sp>
        <p:nvSpPr>
          <p:cNvPr id="18" name="v2-body-21-37">
            <a:extLst xmlns:a="http://schemas.openxmlformats.org/drawingml/2006/main">
              <a:ext uri="{FF2B5EF4-FFF2-40B4-BE49-F238E27FC236}">
                <a16:creationId xmlns:a16="http://schemas.microsoft.com/office/drawing/2014/main" id="{64F37D5F-4D9E-42AA-AF7F-2CE72F88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057400"/>
            <a:ext cx="73342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我会输入【材料】</a:t>
            </a:r>
          </a:p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或者做【一项具体操作】</a:t>
            </a:r>
          </a:p>
        </p:txBody>
      </p:sp>
      <p:sp>
        <p:nvSpPr>
          <p:cNvPr id="19" name="v2-rule-21-38">
            <a:extLst xmlns:a="http://schemas.openxmlformats.org/drawingml/2006/main">
              <a:ext uri="{FF2B5EF4-FFF2-40B4-BE49-F238E27FC236}">
                <a16:creationId xmlns:a16="http://schemas.microsoft.com/office/drawing/2014/main" id="{3DED298E-6DBE-40CE-AFB6-E0546F7D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20" name="v2-body-21-39">
            <a:extLst xmlns:a="http://schemas.openxmlformats.org/drawingml/2006/main">
              <a:ext uri="{FF2B5EF4-FFF2-40B4-BE49-F238E27FC236}">
                <a16:creationId xmlns:a16="http://schemas.microsoft.com/office/drawing/2014/main" id="{F293E4CD-FB72-4C13-909B-B32976D5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67125"/>
            <a:ext cx="304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应该得到什么</a:t>
            </a:r>
          </a:p>
        </p:txBody>
      </p:sp>
      <p:sp>
        <p:nvSpPr>
          <p:cNvPr id="21" name="v2-body-21-40">
            <a:extLst xmlns:a="http://schemas.openxmlformats.org/drawingml/2006/main">
              <a:ext uri="{FF2B5EF4-FFF2-40B4-BE49-F238E27FC236}">
                <a16:creationId xmlns:a16="http://schemas.microsoft.com/office/drawing/2014/main" id="{5783356D-EEB8-46BE-98CA-F96166E1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667125"/>
            <a:ext cx="73342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我希望看到【能直接核对的结果】</a:t>
            </a:r>
          </a:p>
        </p:txBody>
      </p:sp>
      <p:sp>
        <p:nvSpPr>
          <p:cNvPr id="22" name="v2-body-21-41">
            <a:extLst xmlns:a="http://schemas.openxmlformats.org/drawingml/2006/main">
              <a:ext uri="{FF2B5EF4-FFF2-40B4-BE49-F238E27FC236}">
                <a16:creationId xmlns:a16="http://schemas.microsoft.com/office/drawing/2014/main" id="{542D7AE6-9ED1-4759-B7C5-1B164DC7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预期先写，实际结果做完再填</a:t>
            </a:r>
          </a:p>
          <a:p xmlns:a="http://schemas.openxmlformats.org/drawingml/2006/main">
            <a:pPr algn="l">
              <a:buNone/>
              <a:def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其他必要检查，让AI根据这版功能补充</a:t>
            </a:r>
          </a:p>
        </p:txBody>
      </p:sp>
    </p:spTree>
    <p:extLst>
      <p:ext uri="{BB962C8B-B14F-4D97-AF65-F5344CB8AC3E}">
        <p14:creationId xmlns:p14="http://schemas.microsoft.com/office/powerpoint/2010/main" val="21181742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navigation-22-172">
            <a:extLst xmlns:a="http://schemas.openxmlformats.org/drawingml/2006/main">
              <a:ext uri="{FF2B5EF4-FFF2-40B4-BE49-F238E27FC236}">
                <a16:creationId xmlns:a16="http://schemas.microsoft.com/office/drawing/2014/main" id="{9ACC3D78-5618-4B40-9AD1-423F121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验收示例</a:t>
            </a:r>
          </a:p>
        </p:txBody>
      </p:sp>
      <p:sp>
        <p:nvSpPr>
          <p:cNvPr id="2" name="page-22-173">
            <a:extLst xmlns:a="http://schemas.openxmlformats.org/drawingml/2006/main">
              <a:ext uri="{FF2B5EF4-FFF2-40B4-BE49-F238E27FC236}">
                <a16:creationId xmlns:a16="http://schemas.microsoft.com/office/drawing/2014/main" id="{A456D524-E7AF-4ADE-8AD8-738C7C64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22</a:t>
            </a:r>
          </a:p>
        </p:txBody>
      </p:sp>
      <p:sp>
        <p:nvSpPr>
          <p:cNvPr id="11" name="v2-heading-22-42">
            <a:extLst xmlns:a="http://schemas.openxmlformats.org/drawingml/2006/main">
              <a:ext uri="{FF2B5EF4-FFF2-40B4-BE49-F238E27FC236}">
                <a16:creationId xmlns:a16="http://schemas.microsoft.com/office/drawing/2014/main" id="{85A800EF-D4F5-469F-9A6E-E4B6B65AD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一个能核对的验收例子</a:t>
            </a:r>
          </a:p>
        </p:txBody>
      </p:sp>
      <p:sp>
        <p:nvSpPr>
          <p:cNvPr id="12" name="v2-body-22-43">
            <a:extLst xmlns:a="http://schemas.openxmlformats.org/drawingml/2006/main">
              <a:ext uri="{FF2B5EF4-FFF2-40B4-BE49-F238E27FC236}">
                <a16:creationId xmlns:a16="http://schemas.microsoft.com/office/drawing/2014/main" id="{0C45374F-D6D1-4103-A94F-3E73CB34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71675"/>
            <a:ext cx="542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输入并点击整理</a:t>
            </a:r>
          </a:p>
        </p:txBody>
      </p:sp>
      <p:sp>
        <p:nvSpPr>
          <p:cNvPr id="13" name="v2-body-22-44">
            <a:extLst xmlns:a="http://schemas.openxmlformats.org/drawingml/2006/main">
              <a:ext uri="{FF2B5EF4-FFF2-40B4-BE49-F238E27FC236}">
                <a16:creationId xmlns:a16="http://schemas.microsoft.com/office/drawing/2014/main" id="{DDA3C5EB-89B1-45D2-B70B-A208A122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971675"/>
            <a:ext cx="4352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应该得到</a:t>
            </a:r>
          </a:p>
        </p:txBody>
      </p:sp>
      <p:sp>
        <p:nvSpPr>
          <p:cNvPr id="14" name="v2-body-22-45">
            <a:extLst xmlns:a="http://schemas.openxmlformats.org/drawingml/2006/main">
              <a:ext uri="{FF2B5EF4-FFF2-40B4-BE49-F238E27FC236}">
                <a16:creationId xmlns:a16="http://schemas.microsoft.com/office/drawing/2014/main" id="{1D1ADCF0-EDE4-4B36-B4DC-246C8667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495300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  <a:p xmlns:a="http://schemas.openxmlformats.org/drawingml/2006/main">
            <a: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签到表</a:t>
            </a:r>
          </a:p>
          <a:p xmlns:a="http://schemas.openxmlformats.org/drawingml/2006/main">
            <a: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</p:txBody>
      </p:sp>
      <p:sp>
        <p:nvSpPr>
          <p:cNvPr id="15" name="v2-body-22-46">
            <a:extLst xmlns:a="http://schemas.openxmlformats.org/drawingml/2006/main">
              <a:ext uri="{FF2B5EF4-FFF2-40B4-BE49-F238E27FC236}">
                <a16:creationId xmlns:a16="http://schemas.microsoft.com/office/drawing/2014/main" id="{EF36FE9C-09E3-479C-AF4D-9F7A26E8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857500"/>
            <a:ext cx="43434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海报</a:t>
            </a:r>
          </a:p>
          <a:p xmlns:a="http://schemas.openxmlformats.org/drawingml/2006/main">
            <a:pPr algn="l">
              <a:buNone/>
              <a:def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签到表</a:t>
            </a:r>
          </a:p>
        </p:txBody>
      </p:sp>
      <p:sp>
        <p:nvSpPr>
          <p:cNvPr id="16" name="v2-body-22-47">
            <a:extLst xmlns:a="http://schemas.openxmlformats.org/drawingml/2006/main">
              <a:ext uri="{FF2B5EF4-FFF2-40B4-BE49-F238E27FC236}">
                <a16:creationId xmlns:a16="http://schemas.microsoft.com/office/drawing/2014/main" id="{065E7B27-A93A-4695-BEA9-415CC007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657850"/>
            <a:ext cx="6238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同一个例子，制作后亲自试一次</a:t>
            </a:r>
          </a:p>
        </p:txBody>
      </p:sp>
      <p:sp>
        <p:nvSpPr>
          <p:cNvPr id="17" name="v2-body-22-48">
            <a:extLst xmlns:a="http://schemas.openxmlformats.org/drawingml/2006/main">
              <a:ext uri="{FF2B5EF4-FFF2-40B4-BE49-F238E27FC236}">
                <a16:creationId xmlns:a16="http://schemas.microsoft.com/office/drawing/2014/main" id="{2E83F29F-E752-457F-8017-1807A846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91075"/>
            <a:ext cx="4305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顺序不变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复制后内容一致</a:t>
            </a:r>
          </a:p>
        </p:txBody>
      </p:sp>
    </p:spTree>
    <p:extLst>
      <p:ext uri="{BB962C8B-B14F-4D97-AF65-F5344CB8AC3E}">
        <p14:creationId xmlns:p14="http://schemas.microsoft.com/office/powerpoint/2010/main" val="7133792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23-181">
            <a:extLst xmlns:a="http://schemas.openxmlformats.org/drawingml/2006/main">
              <a:ext uri="{FF2B5EF4-FFF2-40B4-BE49-F238E27FC236}">
                <a16:creationId xmlns:a16="http://schemas.microsoft.com/office/drawing/2014/main" id="{DC7B5AE0-F1FB-4729-AB76-84FAF9F32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现场填写</a:t>
            </a:r>
          </a:p>
        </p:txBody>
      </p:sp>
      <p:sp>
        <p:nvSpPr>
          <p:cNvPr id="2" name="page-23-182">
            <a:extLst xmlns:a="http://schemas.openxmlformats.org/drawingml/2006/main">
              <a:ext uri="{FF2B5EF4-FFF2-40B4-BE49-F238E27FC236}">
                <a16:creationId xmlns:a16="http://schemas.microsoft.com/office/drawing/2014/main" id="{B6C62366-BEAC-430D-9663-EC63CBD0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23</a:t>
            </a:r>
          </a:p>
        </p:txBody>
      </p:sp>
      <p:sp>
        <p:nvSpPr>
          <p:cNvPr id="8" name="v2-heading-23-49">
            <a:extLst xmlns:a="http://schemas.openxmlformats.org/drawingml/2006/main">
              <a:ext uri="{FF2B5EF4-FFF2-40B4-BE49-F238E27FC236}">
                <a16:creationId xmlns:a16="http://schemas.microsoft.com/office/drawing/2014/main" id="{7D267F46-BC34-4FB5-AB46-9E6AD830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Word勾选表现场填写</a:t>
            </a:r>
          </a:p>
        </p:txBody>
      </p:sp>
      <p:sp>
        <p:nvSpPr>
          <p:cNvPr id="9" name="v2-body-23-50">
            <a:extLst xmlns:a="http://schemas.openxmlformats.org/drawingml/2006/main">
              <a:ext uri="{FF2B5EF4-FFF2-40B4-BE49-F238E27FC236}">
                <a16:creationId xmlns:a16="http://schemas.microsoft.com/office/drawing/2014/main" id="{095DAE72-3D16-4B25-A9A3-7374EAA3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66925"/>
            <a:ext cx="62293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勾选常用项</a:t>
            </a:r>
          </a:p>
          <a:p xmlns:a="http://schemas.openxmlformats.org/drawingml/2006/main">
            <a:pPr algn="l">
              <a:buNone/>
              <a:def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填入自己的事</a:t>
            </a:r>
          </a:p>
        </p:txBody>
      </p:sp>
      <p:sp>
        <p:nvSpPr>
          <p:cNvPr id="10" name="v2-body-23-51">
            <a:extLst xmlns:a="http://schemas.openxmlformats.org/drawingml/2006/main">
              <a:ext uri="{FF2B5EF4-FFF2-40B4-BE49-F238E27FC236}">
                <a16:creationId xmlns:a16="http://schemas.microsoft.com/office/drawing/2014/main" id="{4D788139-3399-4121-9DCD-92D3D40C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105025"/>
            <a:ext cx="4267200" cy="3057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01  另存自己的表单副本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02  勾选选项，填写六个问题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03  按需添加参考图片</a:t>
            </a:r>
          </a:p>
        </p:txBody>
      </p:sp>
      <p:sp>
        <p:nvSpPr>
          <p:cNvPr id="11" name="v2-body-23-52">
            <a:extLst xmlns:a="http://schemas.openxmlformats.org/drawingml/2006/main">
              <a:ext uri="{FF2B5EF4-FFF2-40B4-BE49-F238E27FC236}">
                <a16:creationId xmlns:a16="http://schemas.microsoft.com/office/drawing/2014/main" id="{0B38F1B1-1B3B-49C2-8556-D31F1522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10200"/>
            <a:ext cx="106108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单选只留一个勾。可以选择“让AI建议”，再逐个讨论。</a:t>
            </a:r>
          </a:p>
        </p:txBody>
      </p:sp>
    </p:spTree>
    <p:extLst>
      <p:ext uri="{BB962C8B-B14F-4D97-AF65-F5344CB8AC3E}">
        <p14:creationId xmlns:p14="http://schemas.microsoft.com/office/powerpoint/2010/main" val="8880745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24-187">
            <a:extLst xmlns:a="http://schemas.openxmlformats.org/drawingml/2006/main">
              <a:ext uri="{FF2B5EF4-FFF2-40B4-BE49-F238E27FC236}">
                <a16:creationId xmlns:a16="http://schemas.microsoft.com/office/drawing/2014/main" id="{8877D2B7-595A-446A-9919-0FC4608F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03 填写三张清单 / 产品经理角色</a:t>
            </a:r>
          </a:p>
        </p:txBody>
      </p:sp>
      <p:sp>
        <p:nvSpPr>
          <p:cNvPr id="2" name="page-24-188">
            <a:extLst xmlns:a="http://schemas.openxmlformats.org/drawingml/2006/main">
              <a:ext uri="{FF2B5EF4-FFF2-40B4-BE49-F238E27FC236}">
                <a16:creationId xmlns:a16="http://schemas.microsoft.com/office/drawing/2014/main" id="{BCF889FF-A95A-4C6E-8539-A7D886B0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24</a:t>
            </a:r>
          </a:p>
        </p:txBody>
      </p:sp>
      <p:sp>
        <p:nvSpPr>
          <p:cNvPr id="8" name="v2-heading-24-53">
            <a:extLst xmlns:a="http://schemas.openxmlformats.org/drawingml/2006/main">
              <a:ext uri="{FF2B5EF4-FFF2-40B4-BE49-F238E27FC236}">
                <a16:creationId xmlns:a16="http://schemas.microsoft.com/office/drawing/2014/main" id="{28AF7FA8-545D-40EF-ADED-B1FE03CC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与AI的分工</a:t>
            </a:r>
          </a:p>
        </p:txBody>
      </p:sp>
      <p:sp>
        <p:nvSpPr>
          <p:cNvPr id="9" name="v2-body-24-54">
            <a:extLst xmlns:a="http://schemas.openxmlformats.org/drawingml/2006/main">
              <a:ext uri="{FF2B5EF4-FFF2-40B4-BE49-F238E27FC236}">
                <a16:creationId xmlns:a16="http://schemas.microsoft.com/office/drawing/2014/main" id="{B5D0AB50-B849-4B5E-A243-CB7EF2DA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047875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你负责产品判断</a:t>
            </a:r>
          </a:p>
        </p:txBody>
      </p:sp>
      <p:sp>
        <p:nvSpPr>
          <p:cNvPr id="10" name="v2-body-24-55">
            <a:extLst xmlns:a="http://schemas.openxmlformats.org/drawingml/2006/main">
              <a:ext uri="{FF2B5EF4-FFF2-40B4-BE49-F238E27FC236}">
                <a16:creationId xmlns:a16="http://schemas.microsoft.com/office/drawing/2014/main" id="{018C7A99-1B5B-45FB-982C-92137EC15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047875"/>
            <a:ext cx="4905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AI负责设计与开发</a:t>
            </a:r>
          </a:p>
        </p:txBody>
      </p:sp>
      <p:sp>
        <p:nvSpPr>
          <p:cNvPr id="11" name="v2-body-24-56">
            <a:extLst xmlns:a="http://schemas.openxmlformats.org/drawingml/2006/main">
              <a:ext uri="{FF2B5EF4-FFF2-40B4-BE49-F238E27FC236}">
                <a16:creationId xmlns:a16="http://schemas.microsoft.com/office/drawing/2014/main" id="{7E0E2160-80F4-4A76-8BDB-BFAA78B8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86100"/>
            <a:ext cx="5267325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产品目标与需求取舍</a:t>
            </a:r>
          </a:p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关键问题的选择</a:t>
            </a:r>
          </a:p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亲自验收是否好用</a:t>
            </a:r>
          </a:p>
        </p:txBody>
      </p:sp>
      <p:sp>
        <p:nvSpPr>
          <p:cNvPr id="12" name="v2-body-24-57">
            <a:extLst xmlns:a="http://schemas.openxmlformats.org/drawingml/2006/main">
              <a:ext uri="{FF2B5EF4-FFF2-40B4-BE49-F238E27FC236}">
                <a16:creationId xmlns:a16="http://schemas.microsoft.com/office/drawing/2014/main" id="{9B839A9D-9525-4FD8-A99E-093C15AE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67050"/>
            <a:ext cx="4905375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UI  界面布局与视觉样式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UX  操作流程与反馈提示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技术方案与代码实现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必要测试与问题修复</a:t>
            </a:r>
          </a:p>
        </p:txBody>
      </p:sp>
      <p:sp>
        <p:nvSpPr>
          <p:cNvPr id="13" name="v2-body-24-58">
            <a:extLst xmlns:a="http://schemas.openxmlformats.org/drawingml/2006/main">
              <a:ext uri="{FF2B5EF4-FFF2-40B4-BE49-F238E27FC236}">
                <a16:creationId xmlns:a16="http://schemas.microsoft.com/office/drawing/2014/main" id="{A7A44710-2BE5-4BF7-8281-F5DFF7F2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完整协作提示词在Word表单最后一页，可直接复制</a:t>
            </a:r>
          </a:p>
        </p:txBody>
      </p:sp>
    </p:spTree>
    <p:extLst>
      <p:ext uri="{BB962C8B-B14F-4D97-AF65-F5344CB8AC3E}">
        <p14:creationId xmlns:p14="http://schemas.microsoft.com/office/powerpoint/2010/main" val="76109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D8FA6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25-193">
            <a:extLst xmlns:a="http://schemas.openxmlformats.org/drawingml/2006/main">
              <a:ext uri="{FF2B5EF4-FFF2-40B4-BE49-F238E27FC236}">
                <a16:creationId xmlns:a16="http://schemas.microsoft.com/office/drawing/2014/main" id="{9124351D-121F-49BE-8643-950E6F30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03 填写三张清单 / 本章小结</a:t>
            </a:r>
          </a:p>
        </p:txBody>
      </p:sp>
      <p:sp>
        <p:nvSpPr>
          <p:cNvPr id="2" name="page-25-194">
            <a:extLst xmlns:a="http://schemas.openxmlformats.org/drawingml/2006/main">
              <a:ext uri="{FF2B5EF4-FFF2-40B4-BE49-F238E27FC236}">
                <a16:creationId xmlns:a16="http://schemas.microsoft.com/office/drawing/2014/main" id="{425FFD50-A35C-4B70-A9A4-1D07D00B4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25</a:t>
            </a:r>
          </a:p>
        </p:txBody>
      </p:sp>
      <p:sp>
        <p:nvSpPr>
          <p:cNvPr id="8" name="v2-heading-25-59">
            <a:extLst xmlns:a="http://schemas.openxmlformats.org/drawingml/2006/main">
              <a:ext uri="{FF2B5EF4-FFF2-40B4-BE49-F238E27FC236}">
                <a16:creationId xmlns:a16="http://schemas.microsoft.com/office/drawing/2014/main" id="{C6EF1B44-E3AE-4D24-B929-2C7B3E95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23975"/>
            <a:ext cx="10934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清单写到能开始</a:t>
            </a:r>
          </a:p>
        </p:txBody>
      </p:sp>
      <p:sp>
        <p:nvSpPr>
          <p:cNvPr id="9" name="v2-body-25-60">
            <a:extLst xmlns:a="http://schemas.openxmlformats.org/drawingml/2006/main">
              <a:ext uri="{FF2B5EF4-FFF2-40B4-BE49-F238E27FC236}">
                <a16:creationId xmlns:a16="http://schemas.microsoft.com/office/drawing/2014/main" id="{AD081A00-6E8D-4CCD-8968-463B77A6B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10934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细节在制作中补齐</a:t>
            </a:r>
          </a:p>
        </p:txBody>
      </p:sp>
      <p:sp>
        <p:nvSpPr>
          <p:cNvPr id="10" name="v2-rule-25-61">
            <a:extLst xmlns:a="http://schemas.openxmlformats.org/drawingml/2006/main">
              <a:ext uri="{FF2B5EF4-FFF2-40B4-BE49-F238E27FC236}">
                <a16:creationId xmlns:a16="http://schemas.microsoft.com/office/drawing/2014/main" id="{918A6CDD-108E-4951-BA8F-C6E569A5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801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76243"/>
            </a:solidFill>
          </a:ln>
        </p:spPr>
      </p:sp>
      <p:sp>
        <p:nvSpPr>
          <p:cNvPr id="11" name="v2-body-25-62">
            <a:extLst xmlns:a="http://schemas.openxmlformats.org/drawingml/2006/main">
              <a:ext uri="{FF2B5EF4-FFF2-40B4-BE49-F238E27FC236}">
                <a16:creationId xmlns:a16="http://schemas.microsoft.com/office/drawing/2014/main" id="{3B96269C-7728-411E-B782-2364B7BA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10715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关键问题逐个讨论，重要决定写回清单</a:t>
            </a:r>
          </a:p>
        </p:txBody>
      </p:sp>
    </p:spTree>
    <p:extLst>
      <p:ext uri="{BB962C8B-B14F-4D97-AF65-F5344CB8AC3E}">
        <p14:creationId xmlns:p14="http://schemas.microsoft.com/office/powerpoint/2010/main" val="133457253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26-199">
            <a:extLst xmlns:a="http://schemas.openxmlformats.org/drawingml/2006/main">
              <a:ext uri="{FF2B5EF4-FFF2-40B4-BE49-F238E27FC236}">
                <a16:creationId xmlns:a16="http://schemas.microsoft.com/office/drawing/2014/main" id="{B61E1FD3-3231-46C7-980B-4440D9B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04 制作与验收 / 开始实现</a:t>
            </a:r>
          </a:p>
        </p:txBody>
      </p:sp>
      <p:sp>
        <p:nvSpPr>
          <p:cNvPr id="2" name="page-26-200">
            <a:extLst xmlns:a="http://schemas.openxmlformats.org/drawingml/2006/main">
              <a:ext uri="{FF2B5EF4-FFF2-40B4-BE49-F238E27FC236}">
                <a16:creationId xmlns:a16="http://schemas.microsoft.com/office/drawing/2014/main" id="{298E90C9-7B07-4D47-9E73-89B8AFB5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26</a:t>
            </a:r>
          </a:p>
        </p:txBody>
      </p:sp>
      <p:sp>
        <p:nvSpPr>
          <p:cNvPr id="3" name="heading-26-201">
            <a:extLst xmlns:a="http://schemas.openxmlformats.org/drawingml/2006/main">
              <a:ext uri="{FF2B5EF4-FFF2-40B4-BE49-F238E27FC236}">
                <a16:creationId xmlns:a16="http://schemas.microsoft.com/office/drawing/2014/main" id="{DBC51D2C-2292-4756-97F4-F1087582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90700"/>
            <a:ext cx="109347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用百度搭子</a:t>
            </a:r>
          </a:p>
        </p:txBody>
      </p:sp>
      <p:sp>
        <p:nvSpPr>
          <p:cNvPr id="4" name="body-26-202">
            <a:extLst xmlns:a="http://schemas.openxmlformats.org/drawingml/2006/main">
              <a:ext uri="{FF2B5EF4-FFF2-40B4-BE49-F238E27FC236}">
                <a16:creationId xmlns:a16="http://schemas.microsoft.com/office/drawing/2014/main" id="{10BE75F5-543D-44B7-A3E3-343D2FB3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05175"/>
            <a:ext cx="109347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75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边做边讨论</a:t>
            </a:r>
          </a:p>
        </p:txBody>
      </p:sp>
      <p:sp>
        <p:nvSpPr>
          <p:cNvPr id="6" name="v3-text-26-1">
            <a:extLst xmlns:a="http://schemas.openxmlformats.org/drawingml/2006/main">
              <a:ext uri="{FF2B5EF4-FFF2-40B4-BE49-F238E27FC236}">
                <a16:creationId xmlns:a16="http://schemas.microsoft.com/office/drawing/2014/main" id="{C8D7EE73-4B90-41D5-8720-AEB3A121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DuMate   官网 dumate.cn</a:t>
            </a:r>
          </a:p>
        </p:txBody>
      </p:sp>
    </p:spTree>
    <p:extLst>
      <p:ext uri="{BB962C8B-B14F-4D97-AF65-F5344CB8AC3E}">
        <p14:creationId xmlns:p14="http://schemas.microsoft.com/office/powerpoint/2010/main" val="12066350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navigation-27-203">
            <a:extLst xmlns:a="http://schemas.openxmlformats.org/drawingml/2006/main">
              <a:ext uri="{FF2B5EF4-FFF2-40B4-BE49-F238E27FC236}">
                <a16:creationId xmlns:a16="http://schemas.microsoft.com/office/drawing/2014/main" id="{A32C0FCC-A737-496D-A5CA-E8EE85F6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准备</a:t>
            </a:r>
          </a:p>
        </p:txBody>
      </p:sp>
      <p:sp>
        <p:nvSpPr>
          <p:cNvPr id="2" name="page-27-204">
            <a:extLst xmlns:a="http://schemas.openxmlformats.org/drawingml/2006/main">
              <a:ext uri="{FF2B5EF4-FFF2-40B4-BE49-F238E27FC236}">
                <a16:creationId xmlns:a16="http://schemas.microsoft.com/office/drawing/2014/main" id="{937D0CAF-88A1-40C8-BC17-1CD59731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27</a:t>
            </a:r>
          </a:p>
        </p:txBody>
      </p:sp>
      <p:sp>
        <p:nvSpPr>
          <p:cNvPr id="16" name="v3-text-27-2">
            <a:extLst xmlns:a="http://schemas.openxmlformats.org/drawingml/2006/main">
              <a:ext uri="{FF2B5EF4-FFF2-40B4-BE49-F238E27FC236}">
                <a16:creationId xmlns:a16="http://schemas.microsoft.com/office/drawing/2014/main" id="{9AC619A8-B1CD-45DD-8CFD-33B65A9B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百度搭子使用准备</a:t>
            </a:r>
          </a:p>
        </p:txBody>
      </p:sp>
      <p:sp>
        <p:nvSpPr>
          <p:cNvPr id="17" name="v3-text-27-3">
            <a:extLst xmlns:a="http://schemas.openxmlformats.org/drawingml/2006/main">
              <a:ext uri="{FF2B5EF4-FFF2-40B4-BE49-F238E27FC236}">
                <a16:creationId xmlns:a16="http://schemas.microsoft.com/office/drawing/2014/main" id="{5AF571F7-D200-4842-871D-D0D085A9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1930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下载与登录</a:t>
            </a:r>
          </a:p>
        </p:txBody>
      </p:sp>
      <p:sp>
        <p:nvSpPr>
          <p:cNvPr id="18" name="v3-text-27-4">
            <a:extLst xmlns:a="http://schemas.openxmlformats.org/drawingml/2006/main">
              <a:ext uri="{FF2B5EF4-FFF2-40B4-BE49-F238E27FC236}">
                <a16:creationId xmlns:a16="http://schemas.microsoft.com/office/drawing/2014/main" id="{DA9DBDF4-809E-4BA2-A308-9BC15956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384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官网 dumate.cn</a:t>
            </a:r>
          </a:p>
          <a:p xmlns:a="http://schemas.openxmlformats.org/drawingml/2006/main">
            <a: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下载安装电脑端并登录</a:t>
            </a:r>
          </a:p>
        </p:txBody>
      </p:sp>
      <p:sp>
        <p:nvSpPr>
          <p:cNvPr id="19" name="v3-text-27-5">
            <a:extLst xmlns:a="http://schemas.openxmlformats.org/drawingml/2006/main">
              <a:ext uri="{FF2B5EF4-FFF2-40B4-BE49-F238E27FC236}">
                <a16:creationId xmlns:a16="http://schemas.microsoft.com/office/drawing/2014/main" id="{5CF8DBFF-D863-4826-84EA-B43DED57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76675"/>
            <a:ext cx="5143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准备材料与新任务</a:t>
            </a:r>
          </a:p>
        </p:txBody>
      </p:sp>
      <p:sp>
        <p:nvSpPr>
          <p:cNvPr id="20" name="v3-text-27-6">
            <a:extLst xmlns:a="http://schemas.openxmlformats.org/drawingml/2006/main">
              <a:ext uri="{FF2B5EF4-FFF2-40B4-BE49-F238E27FC236}">
                <a16:creationId xmlns:a16="http://schemas.microsoft.com/office/drawing/2014/main" id="{34B3A53A-9CF6-4A8B-9A89-06AE2414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24375"/>
            <a:ext cx="53816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填好的表单、提示词和脱敏样例</a:t>
            </a:r>
          </a:p>
          <a:p xmlns:a="http://schemas.openxmlformats.org/drawingml/2006/main">
            <a: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新建任务，提供材料后继续讨论</a:t>
            </a:r>
          </a:p>
        </p:txBody>
      </p:sp>
      <p:sp>
        <p:nvSpPr>
          <p:cNvPr id="21" name="v3-text-27-7">
            <a:extLst xmlns:a="http://schemas.openxmlformats.org/drawingml/2006/main">
              <a:ext uri="{FF2B5EF4-FFF2-40B4-BE49-F238E27FC236}">
                <a16:creationId xmlns:a16="http://schemas.microsoft.com/office/drawing/2014/main" id="{DA0FA3F3-4C88-4ED3-9943-FA6E55D9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1930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讲师邀请码</a:t>
            </a:r>
          </a:p>
        </p:txBody>
      </p:sp>
      <p:sp>
        <p:nvSpPr>
          <p:cNvPr id="22" name="v3-text-27-8">
            <a:extLst xmlns:a="http://schemas.openxmlformats.org/drawingml/2006/main">
              <a:ext uri="{FF2B5EF4-FFF2-40B4-BE49-F238E27FC236}">
                <a16:creationId xmlns:a16="http://schemas.microsoft.com/office/drawing/2014/main" id="{ADBA3491-B4A4-453A-B08D-F79524EA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667000"/>
            <a:ext cx="4810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KUC83CY</a:t>
            </a:r>
          </a:p>
        </p:txBody>
      </p:sp>
      <p:sp>
        <p:nvSpPr>
          <p:cNvPr id="23" name="v3-text-27-9">
            <a:extLst xmlns:a="http://schemas.openxmlformats.org/drawingml/2006/main">
              <a:ext uri="{FF2B5EF4-FFF2-40B4-BE49-F238E27FC236}">
                <a16:creationId xmlns:a16="http://schemas.microsoft.com/office/drawing/2014/main" id="{09B06D05-DE93-4FB5-A452-DB6C8A16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10025"/>
            <a:ext cx="4714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“设置”中的“邀请有礼”</a:t>
            </a:r>
          </a:p>
          <a:p xmlns:a="http://schemas.openxmlformats.org/drawingml/2006/main">
            <a:pPr algn="l">
              <a:buNone/>
              <a:def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在“邀请码兑换”中填写</a:t>
            </a:r>
          </a:p>
        </p:txBody>
      </p:sp>
      <p:sp>
        <p:nvSpPr>
          <p:cNvPr id="24" name="v3-text-27-10">
            <a:extLst xmlns:a="http://schemas.openxmlformats.org/drawingml/2006/main">
              <a:ext uri="{FF2B5EF4-FFF2-40B4-BE49-F238E27FC236}">
                <a16:creationId xmlns:a16="http://schemas.microsoft.com/office/drawing/2014/main" id="{83920624-04EE-41FC-B46A-8BCEC4C2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448300"/>
            <a:ext cx="472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兑换资格与权益以活动页面为准</a:t>
            </a:r>
          </a:p>
        </p:txBody>
      </p:sp>
    </p:spTree>
    <p:extLst>
      <p:ext uri="{BB962C8B-B14F-4D97-AF65-F5344CB8AC3E}">
        <p14:creationId xmlns:p14="http://schemas.microsoft.com/office/powerpoint/2010/main" val="210302308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navigation-28-217">
            <a:extLst xmlns:a="http://schemas.openxmlformats.org/drawingml/2006/main">
              <a:ext uri="{FF2B5EF4-FFF2-40B4-BE49-F238E27FC236}">
                <a16:creationId xmlns:a16="http://schemas.microsoft.com/office/drawing/2014/main" id="{01825892-8D12-430E-8F62-95F4BC6D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逐问逐答</a:t>
            </a:r>
          </a:p>
        </p:txBody>
      </p:sp>
      <p:sp>
        <p:nvSpPr>
          <p:cNvPr id="2" name="page-28-218">
            <a:extLst xmlns:a="http://schemas.openxmlformats.org/drawingml/2006/main">
              <a:ext uri="{FF2B5EF4-FFF2-40B4-BE49-F238E27FC236}">
                <a16:creationId xmlns:a16="http://schemas.microsoft.com/office/drawing/2014/main" id="{BD34BD3C-C0D0-4CEC-AF7F-F1EF3158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28</a:t>
            </a:r>
          </a:p>
        </p:txBody>
      </p:sp>
      <p:sp>
        <p:nvSpPr>
          <p:cNvPr id="14" name="v2-heading-28-63">
            <a:extLst xmlns:a="http://schemas.openxmlformats.org/drawingml/2006/main">
              <a:ext uri="{FF2B5EF4-FFF2-40B4-BE49-F238E27FC236}">
                <a16:creationId xmlns:a16="http://schemas.microsoft.com/office/drawing/2014/main" id="{970918D5-A50C-4425-A270-1059DE57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关键问题逐个决定</a:t>
            </a:r>
          </a:p>
        </p:txBody>
      </p:sp>
      <p:sp>
        <p:nvSpPr>
          <p:cNvPr id="15" name="v2-body-28-64">
            <a:extLst xmlns:a="http://schemas.openxmlformats.org/drawingml/2006/main">
              <a:ext uri="{FF2B5EF4-FFF2-40B4-BE49-F238E27FC236}">
                <a16:creationId xmlns:a16="http://schemas.microsoft.com/office/drawing/2014/main" id="{5EE9C502-F778-40BB-9875-621E45E5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000250"/>
            <a:ext cx="10763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示例：“签到表”和“活动签到表”算重复吗？</a:t>
            </a:r>
          </a:p>
        </p:txBody>
      </p:sp>
      <p:sp>
        <p:nvSpPr>
          <p:cNvPr id="16" name="v2-body-28-65">
            <a:extLst xmlns:a="http://schemas.openxmlformats.org/drawingml/2006/main">
              <a:ext uri="{FF2B5EF4-FFF2-40B4-BE49-F238E27FC236}">
                <a16:creationId xmlns:a16="http://schemas.microsoft.com/office/drawing/2014/main" id="{27D435A4-E078-489E-B4E0-1B69A0D2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57550"/>
            <a:ext cx="323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A  保留两条</a:t>
            </a:r>
          </a:p>
        </p:txBody>
      </p:sp>
      <p:sp>
        <p:nvSpPr>
          <p:cNvPr id="17" name="v2-body-28-66">
            <a:extLst xmlns:a="http://schemas.openxmlformats.org/drawingml/2006/main">
              <a:ext uri="{FF2B5EF4-FFF2-40B4-BE49-F238E27FC236}">
                <a16:creationId xmlns:a16="http://schemas.microsoft.com/office/drawing/2014/main" id="{B75B6117-A9E8-4FD3-AB5E-5C9CA1E5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257550"/>
            <a:ext cx="714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只去掉文字完全相同的条目</a:t>
            </a:r>
          </a:p>
        </p:txBody>
      </p:sp>
      <p:sp>
        <p:nvSpPr>
          <p:cNvPr id="18" name="v2-rule-28-67">
            <a:extLst xmlns:a="http://schemas.openxmlformats.org/drawingml/2006/main">
              <a:ext uri="{FF2B5EF4-FFF2-40B4-BE49-F238E27FC236}">
                <a16:creationId xmlns:a16="http://schemas.microsoft.com/office/drawing/2014/main" id="{7CE4B687-5697-421C-8541-37FA2071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2907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9" name="v2-body-28-68">
            <a:extLst xmlns:a="http://schemas.openxmlformats.org/drawingml/2006/main">
              <a:ext uri="{FF2B5EF4-FFF2-40B4-BE49-F238E27FC236}">
                <a16:creationId xmlns:a16="http://schemas.microsoft.com/office/drawing/2014/main" id="{779DAA09-1C93-47C6-B11E-B1CA4FB6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10050"/>
            <a:ext cx="323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B  合并相近内容</a:t>
            </a:r>
          </a:p>
        </p:txBody>
      </p:sp>
      <p:sp>
        <p:nvSpPr>
          <p:cNvPr id="20" name="v2-body-28-69">
            <a:extLst xmlns:a="http://schemas.openxmlformats.org/drawingml/2006/main">
              <a:ext uri="{FF2B5EF4-FFF2-40B4-BE49-F238E27FC236}">
                <a16:creationId xmlns:a16="http://schemas.microsoft.com/office/drawing/2014/main" id="{9EB7A3F0-3E8C-464C-B9D8-33ED2953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210050"/>
            <a:ext cx="714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需要进一步说明判断规则</a:t>
            </a:r>
          </a:p>
        </p:txBody>
      </p:sp>
      <p:sp>
        <p:nvSpPr>
          <p:cNvPr id="21" name="v2-body-28-70">
            <a:extLst xmlns:a="http://schemas.openxmlformats.org/drawingml/2006/main">
              <a:ext uri="{FF2B5EF4-FFF2-40B4-BE49-F238E27FC236}">
                <a16:creationId xmlns:a16="http://schemas.microsoft.com/office/drawing/2014/main" id="{7BA9C38E-00C8-47F4-B319-AEB4D330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10200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AI建议A：第一版更容易核对。</a:t>
            </a:r>
          </a:p>
          <a:p xmlns:a="http://schemas.openxmlformats.org/drawingml/2006/main">
            <a:pPr algn="l">
              <a:buNone/>
              <a:def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你回答：“这版选A，请更新清单并继续。”</a:t>
            </a:r>
          </a:p>
        </p:txBody>
      </p:sp>
    </p:spTree>
    <p:extLst>
      <p:ext uri="{BB962C8B-B14F-4D97-AF65-F5344CB8AC3E}">
        <p14:creationId xmlns:p14="http://schemas.microsoft.com/office/powerpoint/2010/main" val="8447454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1416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navigation-29-229">
            <a:extLst xmlns:a="http://schemas.openxmlformats.org/drawingml/2006/main">
              <a:ext uri="{FF2B5EF4-FFF2-40B4-BE49-F238E27FC236}">
                <a16:creationId xmlns:a16="http://schemas.microsoft.com/office/drawing/2014/main" id="{B449A70C-E7AB-4944-926B-824E9334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04 制作与验收 / 现场实操</a:t>
            </a:r>
          </a:p>
        </p:txBody>
      </p:sp>
      <p:sp>
        <p:nvSpPr>
          <p:cNvPr id="2" name="page-29-230">
            <a:extLst xmlns:a="http://schemas.openxmlformats.org/drawingml/2006/main">
              <a:ext uri="{FF2B5EF4-FFF2-40B4-BE49-F238E27FC236}">
                <a16:creationId xmlns:a16="http://schemas.microsoft.com/office/drawing/2014/main" id="{82D61E75-279C-4007-AFF6-50B39956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AFB5A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FB5AF"/>
                </a:solidFill>
                <a:latin typeface="Segoe UI"/>
                <a:ea typeface="Segoe UI"/>
                <a:cs typeface="Segoe UI"/>
              </a:rPr>
              <a:t>29</a:t>
            </a:r>
          </a:p>
        </p:txBody>
      </p:sp>
      <p:sp>
        <p:nvSpPr>
          <p:cNvPr id="7" name="v2-body-29-71">
            <a:extLst xmlns:a="http://schemas.openxmlformats.org/drawingml/2006/main">
              <a:ext uri="{FF2B5EF4-FFF2-40B4-BE49-F238E27FC236}">
                <a16:creationId xmlns:a16="http://schemas.microsoft.com/office/drawing/2014/main" id="{415CAFD9-996E-4BD5-8202-4D792A6E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14475"/>
            <a:ext cx="10763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百度搭子现场实操</a:t>
            </a:r>
          </a:p>
        </p:txBody>
      </p:sp>
      <p:sp>
        <p:nvSpPr>
          <p:cNvPr id="8" name="v2-heading-29-72">
            <a:extLst xmlns:a="http://schemas.openxmlformats.org/drawingml/2006/main">
              <a:ext uri="{FF2B5EF4-FFF2-40B4-BE49-F238E27FC236}">
                <a16:creationId xmlns:a16="http://schemas.microsoft.com/office/drawing/2014/main" id="{717F1AEE-6A2E-46B9-84FD-BBB034DF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67000"/>
            <a:ext cx="10953750" cy="24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填好勾选表</a:t>
            </a:r>
          </a:p>
          <a:p xmlns:a="http://schemas.openxmlformats.org/drawingml/2006/main">
            <a:pPr algn="l">
              <a:buNone/>
              <a:def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D8FA6D"/>
                </a:solidFill>
                <a:latin typeface="Microsoft YaHei"/>
                <a:ea typeface="Microsoft YaHei"/>
                <a:cs typeface="Microsoft YaHei"/>
              </a:rPr>
              <a:t>开始做自己的工具</a:t>
            </a:r>
          </a:p>
        </p:txBody>
      </p:sp>
      <p:sp>
        <p:nvSpPr>
          <p:cNvPr id="9" name="v2-body-29-73">
            <a:extLst xmlns:a="http://schemas.openxmlformats.org/drawingml/2006/main">
              <a:ext uri="{FF2B5EF4-FFF2-40B4-BE49-F238E27FC236}">
                <a16:creationId xmlns:a16="http://schemas.microsoft.com/office/drawing/2014/main" id="{73FAB1A0-8358-41D1-9B19-0B069462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686425"/>
            <a:ext cx="10668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5F5F2"/>
                </a:solidFill>
                <a:latin typeface="Microsoft YaHei"/>
                <a:ea typeface="Microsoft YaHei"/>
                <a:cs typeface="Microsoft YaHei"/>
              </a:rPr>
              <a:t>回答一个问题，查看页面，再提出具体修改</a:t>
            </a:r>
          </a:p>
        </p:txBody>
      </p:sp>
      <p:sp>
        <p:nvSpPr>
          <p:cNvPr id="10" name="v3-text-29-11">
            <a:extLst xmlns:a="http://schemas.openxmlformats.org/drawingml/2006/main">
              <a:ext uri="{FF2B5EF4-FFF2-40B4-BE49-F238E27FC236}">
                <a16:creationId xmlns:a16="http://schemas.microsoft.com/office/drawing/2014/main" id="{9E978F9A-1930-4216-A33D-45026909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388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>
                <a:solidFill>
                  <a:srgbClr val="AFB5AF"/>
                </a:solidFill>
                <a:latin typeface="Microsoft YaHei"/>
                <a:ea typeface="Microsoft YaHei"/>
                <a:cs typeface="Microsoft YaHei"/>
              </a:rPr>
              <a:t>邀请码 KUC83CY</a:t>
            </a:r>
          </a:p>
        </p:txBody>
      </p:sp>
    </p:spTree>
    <p:extLst>
      <p:ext uri="{BB962C8B-B14F-4D97-AF65-F5344CB8AC3E}">
        <p14:creationId xmlns:p14="http://schemas.microsoft.com/office/powerpoint/2010/main" val="168560085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avigation-30-234">
            <a:extLst xmlns:a="http://schemas.openxmlformats.org/drawingml/2006/main">
              <a:ext uri="{FF2B5EF4-FFF2-40B4-BE49-F238E27FC236}">
                <a16:creationId xmlns:a16="http://schemas.microsoft.com/office/drawing/2014/main" id="{CE16EE75-BF34-46EA-A3E1-F6F11B274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实际检查</a:t>
            </a:r>
          </a:p>
        </p:txBody>
      </p:sp>
      <p:sp>
        <p:nvSpPr>
          <p:cNvPr id="2" name="page-30-235">
            <a:extLst xmlns:a="http://schemas.openxmlformats.org/drawingml/2006/main">
              <a:ext uri="{FF2B5EF4-FFF2-40B4-BE49-F238E27FC236}">
                <a16:creationId xmlns:a16="http://schemas.microsoft.com/office/drawing/2014/main" id="{5620B4DE-6B4A-4BBD-AC4D-CA0C6BDD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30</a:t>
            </a:r>
          </a:p>
        </p:txBody>
      </p:sp>
      <p:sp>
        <p:nvSpPr>
          <p:cNvPr id="6" name="v2-heading-30-74">
            <a:extLst xmlns:a="http://schemas.openxmlformats.org/drawingml/2006/main">
              <a:ext uri="{FF2B5EF4-FFF2-40B4-BE49-F238E27FC236}">
                <a16:creationId xmlns:a16="http://schemas.microsoft.com/office/drawing/2014/main" id="{6050CCFC-32C4-46A1-A7FB-CF47C009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功能、界面和流程都要检查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1A4E8-6533-4022-96C7-25FA43FD21DC}"/>
              </a:ext>
            </a:extLst>
          </p:cNvPr>
          <p:cNvGraphicFramePr/>
          <p:nvPr/>
        </p:nvGraphicFramePr>
        <p:xfrm>
          <a:off xmlns:a="http://schemas.openxmlformats.org/drawingml/2006/main" x="704850" y="1828800"/>
          <a:ext xmlns:a="http://schemas.openxmlformats.org/drawingml/2006/main" cx="10782300" cy="41148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667000"/>
                <a:gridCol w="8115300"/>
              </a:tblGrid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核心结果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自己的例子是否符合预期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页面显示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所选设备上文字和按钮是否清楚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操作流程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能否顺利完成核心任务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异常输入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没填或填错时，提示是否明确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结果取用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所选复制、下载或保留功能是否可用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再次使用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换一份输入后，结果是否正确更新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sp>
        <p:nvSpPr>
          <p:cNvPr id="8" name="v2-body-30-75">
            <a:extLst xmlns:a="http://schemas.openxmlformats.org/drawingml/2006/main">
              <a:ext uri="{FF2B5EF4-FFF2-40B4-BE49-F238E27FC236}">
                <a16:creationId xmlns:a16="http://schemas.microsoft.com/office/drawing/2014/main" id="{DFF54014-2E1D-4260-BCE7-5E63C88E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086475"/>
            <a:ext cx="10668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实际操作后再勾选，没测试的保持“未测试”</a:t>
            </a:r>
          </a:p>
        </p:txBody>
      </p:sp>
    </p:spTree>
    <p:extLst>
      <p:ext uri="{BB962C8B-B14F-4D97-AF65-F5344CB8AC3E}">
        <p14:creationId xmlns:p14="http://schemas.microsoft.com/office/powerpoint/2010/main" val="121959327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navigation-31-237">
            <a:extLst xmlns:a="http://schemas.openxmlformats.org/drawingml/2006/main">
              <a:ext uri="{FF2B5EF4-FFF2-40B4-BE49-F238E27FC236}">
                <a16:creationId xmlns:a16="http://schemas.microsoft.com/office/drawing/2014/main" id="{9F855012-E5B9-4BD4-9FB1-8C12DF57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反馈修改</a:t>
            </a:r>
          </a:p>
        </p:txBody>
      </p:sp>
      <p:sp>
        <p:nvSpPr>
          <p:cNvPr id="2" name="page-31-238">
            <a:extLst xmlns:a="http://schemas.openxmlformats.org/drawingml/2006/main">
              <a:ext uri="{FF2B5EF4-FFF2-40B4-BE49-F238E27FC236}">
                <a16:creationId xmlns:a16="http://schemas.microsoft.com/office/drawing/2014/main" id="{76FC0391-923F-4162-ABF1-D87ADA50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31</a:t>
            </a:r>
          </a:p>
        </p:txBody>
      </p:sp>
      <p:sp>
        <p:nvSpPr>
          <p:cNvPr id="14" name="v2-heading-31-76">
            <a:extLst xmlns:a="http://schemas.openxmlformats.org/drawingml/2006/main">
              <a:ext uri="{FF2B5EF4-FFF2-40B4-BE49-F238E27FC236}">
                <a16:creationId xmlns:a16="http://schemas.microsoft.com/office/drawing/2014/main" id="{7756840E-2805-4EFB-A0D8-3B187985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页面与结果的反馈写法</a:t>
            </a:r>
          </a:p>
        </p:txBody>
      </p:sp>
      <p:sp>
        <p:nvSpPr>
          <p:cNvPr id="15" name="v2-body-31-77">
            <a:extLst xmlns:a="http://schemas.openxmlformats.org/drawingml/2006/main">
              <a:ext uri="{FF2B5EF4-FFF2-40B4-BE49-F238E27FC236}">
                <a16:creationId xmlns:a16="http://schemas.microsoft.com/office/drawing/2014/main" id="{CC8F373B-C259-4EFA-9BF5-29EBBD87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85975"/>
            <a:ext cx="266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页面想改</a:t>
            </a:r>
          </a:p>
        </p:txBody>
      </p:sp>
      <p:sp>
        <p:nvSpPr>
          <p:cNvPr id="16" name="v2-body-31-78">
            <a:extLst xmlns:a="http://schemas.openxmlformats.org/drawingml/2006/main">
              <a:ext uri="{FF2B5EF4-FFF2-40B4-BE49-F238E27FC236}">
                <a16:creationId xmlns:a16="http://schemas.microsoft.com/office/drawing/2014/main" id="{5D4D1617-61E2-4125-AAF6-895ED0AA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085975"/>
            <a:ext cx="77152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把结果区字号放大，复制按钮放旁边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这样更容易看清并取用结果</a:t>
            </a:r>
          </a:p>
        </p:txBody>
      </p:sp>
      <p:sp>
        <p:nvSpPr>
          <p:cNvPr id="17" name="v2-rule-31-79">
            <a:extLst xmlns:a="http://schemas.openxmlformats.org/drawingml/2006/main">
              <a:ext uri="{FF2B5EF4-FFF2-40B4-BE49-F238E27FC236}">
                <a16:creationId xmlns:a16="http://schemas.microsoft.com/office/drawing/2014/main" id="{FCBFA921-BD23-4EF9-8DEE-E28B02165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14725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8" name="v2-body-31-80">
            <a:extLst xmlns:a="http://schemas.openxmlformats.org/drawingml/2006/main">
              <a:ext uri="{FF2B5EF4-FFF2-40B4-BE49-F238E27FC236}">
                <a16:creationId xmlns:a16="http://schemas.microsoft.com/office/drawing/2014/main" id="{11A7FD68-D5E4-4687-B220-4F7ABB82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95700"/>
            <a:ext cx="266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结果不对</a:t>
            </a:r>
          </a:p>
        </p:txBody>
      </p:sp>
      <p:sp>
        <p:nvSpPr>
          <p:cNvPr id="19" name="v2-body-31-81">
            <a:extLst xmlns:a="http://schemas.openxmlformats.org/drawingml/2006/main">
              <a:ext uri="{FF2B5EF4-FFF2-40B4-BE49-F238E27FC236}">
                <a16:creationId xmlns:a16="http://schemas.microsoft.com/office/drawing/2014/main" id="{5F017103-0186-4BAD-854C-61E02568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695700"/>
            <a:ext cx="77152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输入海报、签到表、海报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预期两行，实际仍是三行，请修复</a:t>
            </a:r>
          </a:p>
        </p:txBody>
      </p:sp>
      <p:sp>
        <p:nvSpPr>
          <p:cNvPr id="20" name="v2-body-31-82">
            <a:extLst xmlns:a="http://schemas.openxmlformats.org/drawingml/2006/main">
              <a:ext uri="{FF2B5EF4-FFF2-40B4-BE49-F238E27FC236}">
                <a16:creationId xmlns:a16="http://schemas.microsoft.com/office/drawing/2014/main" id="{69CC6F0F-6F2D-4A34-94A4-BD591185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34050"/>
            <a:ext cx="10668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修改后重试同一个例子，也检查受影响的功能</a:t>
            </a:r>
          </a:p>
        </p:txBody>
      </p:sp>
    </p:spTree>
    <p:extLst>
      <p:ext uri="{BB962C8B-B14F-4D97-AF65-F5344CB8AC3E}">
        <p14:creationId xmlns:p14="http://schemas.microsoft.com/office/powerpoint/2010/main" val="183711398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32-249">
            <a:extLst xmlns:a="http://schemas.openxmlformats.org/drawingml/2006/main">
              <a:ext uri="{FF2B5EF4-FFF2-40B4-BE49-F238E27FC236}">
                <a16:creationId xmlns:a16="http://schemas.microsoft.com/office/drawing/2014/main" id="{0F1351E5-7C4B-4BCB-AFD7-FB211315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真实试用</a:t>
            </a:r>
          </a:p>
        </p:txBody>
      </p:sp>
      <p:sp>
        <p:nvSpPr>
          <p:cNvPr id="2" name="page-32-250">
            <a:extLst xmlns:a="http://schemas.openxmlformats.org/drawingml/2006/main">
              <a:ext uri="{FF2B5EF4-FFF2-40B4-BE49-F238E27FC236}">
                <a16:creationId xmlns:a16="http://schemas.microsoft.com/office/drawing/2014/main" id="{56163FD7-FE89-4A36-B596-8144DF7D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32</a:t>
            </a:r>
          </a:p>
        </p:txBody>
      </p:sp>
      <p:sp>
        <p:nvSpPr>
          <p:cNvPr id="3" name="heading-32-251">
            <a:extLst xmlns:a="http://schemas.openxmlformats.org/drawingml/2006/main">
              <a:ext uri="{FF2B5EF4-FFF2-40B4-BE49-F238E27FC236}">
                <a16:creationId xmlns:a16="http://schemas.microsoft.com/office/drawing/2014/main" id="{792810C1-A5ED-4F75-BF49-BCE2AA9E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真实用一次，才知道哪里值得改</a:t>
            </a:r>
          </a:p>
        </p:txBody>
      </p:sp>
      <p:sp>
        <p:nvSpPr>
          <p:cNvPr id="4" name="body-32-252">
            <a:extLst xmlns:a="http://schemas.openxmlformats.org/drawingml/2006/main">
              <a:ext uri="{FF2B5EF4-FFF2-40B4-BE49-F238E27FC236}">
                <a16:creationId xmlns:a16="http://schemas.microsoft.com/office/drawing/2014/main" id="{09FD6332-CD51-41FB-BF64-CFBB960F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14550"/>
            <a:ext cx="62579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完成一件真实任务</a:t>
            </a:r>
          </a:p>
        </p:txBody>
      </p:sp>
      <p:sp>
        <p:nvSpPr>
          <p:cNvPr id="5" name="body-32-253">
            <a:extLst xmlns:a="http://schemas.openxmlformats.org/drawingml/2006/main">
              <a:ext uri="{FF2B5EF4-FFF2-40B4-BE49-F238E27FC236}">
                <a16:creationId xmlns:a16="http://schemas.microsoft.com/office/drawing/2014/main" id="{EEF5A2FF-22AE-4CBA-8583-7778FF30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438525"/>
            <a:ext cx="6067425" cy="1971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原来的麻烦解决了吗？</a:t>
            </a:r>
          </a:p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还有哪一步需要手动补？</a:t>
            </a:r>
          </a:p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下一版最值得改什么？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1C05D-5687-42B7-8E23-B02AF56491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7139b6a914a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77075" y="1819275"/>
            <a:ext cx="4476750" cy="4476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1097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navigation-33-254">
            <a:extLst xmlns:a="http://schemas.openxmlformats.org/drawingml/2006/main">
              <a:ext uri="{FF2B5EF4-FFF2-40B4-BE49-F238E27FC236}">
                <a16:creationId xmlns:a16="http://schemas.microsoft.com/office/drawing/2014/main" id="{9D4CAB2A-7117-4037-A4C4-642D5B40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课后作业</a:t>
            </a:r>
          </a:p>
        </p:txBody>
      </p:sp>
      <p:sp>
        <p:nvSpPr>
          <p:cNvPr id="2" name="page-33-255">
            <a:extLst xmlns:a="http://schemas.openxmlformats.org/drawingml/2006/main">
              <a:ext uri="{FF2B5EF4-FFF2-40B4-BE49-F238E27FC236}">
                <a16:creationId xmlns:a16="http://schemas.microsoft.com/office/drawing/2014/main" id="{222E4E52-8398-416A-8D70-B69DF575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33</a:t>
            </a:r>
          </a:p>
        </p:txBody>
      </p:sp>
      <p:sp>
        <p:nvSpPr>
          <p:cNvPr id="3" name="heading-33-256">
            <a:extLst xmlns:a="http://schemas.openxmlformats.org/drawingml/2006/main">
              <a:ext uri="{FF2B5EF4-FFF2-40B4-BE49-F238E27FC236}">
                <a16:creationId xmlns:a16="http://schemas.microsoft.com/office/drawing/2014/main" id="{0B75559B-E5BD-4A7C-B13B-8B102BA7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课后作业：做自己的小工具</a:t>
            </a:r>
          </a:p>
        </p:txBody>
      </p:sp>
      <p:sp>
        <p:nvSpPr>
          <p:cNvPr id="4" name="body-33-257">
            <a:extLst xmlns:a="http://schemas.openxmlformats.org/drawingml/2006/main">
              <a:ext uri="{FF2B5EF4-FFF2-40B4-BE49-F238E27FC236}">
                <a16:creationId xmlns:a16="http://schemas.microsoft.com/office/drawing/2014/main" id="{C8AFCBC8-316F-46D1-AA29-E67B3845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85975"/>
            <a:ext cx="22574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第一步</a:t>
            </a:r>
          </a:p>
        </p:txBody>
      </p:sp>
      <p:sp>
        <p:nvSpPr>
          <p:cNvPr id="5" name="body-33-258">
            <a:extLst xmlns:a="http://schemas.openxmlformats.org/drawingml/2006/main">
              <a:ext uri="{FF2B5EF4-FFF2-40B4-BE49-F238E27FC236}">
                <a16:creationId xmlns:a16="http://schemas.microsoft.com/office/drawing/2014/main" id="{D31B82E5-5858-412D-8E1C-AF62D597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085975"/>
            <a:ext cx="81248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自主选题，填好三张勾选清单</a:t>
            </a:r>
          </a:p>
        </p:txBody>
      </p:sp>
      <p:sp>
        <p:nvSpPr>
          <p:cNvPr id="6" name="rule-33-259">
            <a:extLst xmlns:a="http://schemas.openxmlformats.org/drawingml/2006/main">
              <a:ext uri="{FF2B5EF4-FFF2-40B4-BE49-F238E27FC236}">
                <a16:creationId xmlns:a16="http://schemas.microsoft.com/office/drawing/2014/main" id="{644077E9-B82B-4C44-B3ED-FE8350AB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0515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7" name="body-33-260">
            <a:extLst xmlns:a="http://schemas.openxmlformats.org/drawingml/2006/main">
              <a:ext uri="{FF2B5EF4-FFF2-40B4-BE49-F238E27FC236}">
                <a16:creationId xmlns:a16="http://schemas.microsoft.com/office/drawing/2014/main" id="{C632AD9B-C769-4E52-868F-318C2CD8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86125"/>
            <a:ext cx="22574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第二步</a:t>
            </a:r>
          </a:p>
        </p:txBody>
      </p:sp>
      <p:sp>
        <p:nvSpPr>
          <p:cNvPr id="8" name="body-33-261">
            <a:extLst xmlns:a="http://schemas.openxmlformats.org/drawingml/2006/main">
              <a:ext uri="{FF2B5EF4-FFF2-40B4-BE49-F238E27FC236}">
                <a16:creationId xmlns:a16="http://schemas.microsoft.com/office/drawing/2014/main" id="{A4147614-3004-4C40-9FA0-995613E3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86125"/>
            <a:ext cx="81248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交给百度搭子，逐个决定关键问题</a:t>
            </a:r>
          </a:p>
        </p:txBody>
      </p:sp>
      <p:sp>
        <p:nvSpPr>
          <p:cNvPr id="9" name="rule-33-262">
            <a:extLst xmlns:a="http://schemas.openxmlformats.org/drawingml/2006/main">
              <a:ext uri="{FF2B5EF4-FFF2-40B4-BE49-F238E27FC236}">
                <a16:creationId xmlns:a16="http://schemas.microsoft.com/office/drawing/2014/main" id="{8108CAA7-4323-4855-ADD0-E78157CC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070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CE"/>
            </a:solidFill>
          </a:ln>
        </p:spPr>
      </p:sp>
      <p:sp>
        <p:nvSpPr>
          <p:cNvPr id="10" name="body-33-263">
            <a:extLst xmlns:a="http://schemas.openxmlformats.org/drawingml/2006/main">
              <a:ext uri="{FF2B5EF4-FFF2-40B4-BE49-F238E27FC236}">
                <a16:creationId xmlns:a16="http://schemas.microsoft.com/office/drawing/2014/main" id="{A140C749-065E-4EC8-85CF-486B73C9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86275"/>
            <a:ext cx="22574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第三步</a:t>
            </a:r>
          </a:p>
        </p:txBody>
      </p:sp>
      <p:sp>
        <p:nvSpPr>
          <p:cNvPr id="11" name="body-33-264">
            <a:extLst xmlns:a="http://schemas.openxmlformats.org/drawingml/2006/main">
              <a:ext uri="{FF2B5EF4-FFF2-40B4-BE49-F238E27FC236}">
                <a16:creationId xmlns:a16="http://schemas.microsoft.com/office/drawing/2014/main" id="{F3BE7BDE-8C81-4E97-AB31-6949E4DA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86275"/>
            <a:ext cx="81248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做出MVP，亲自检查并改一次</a:t>
            </a:r>
          </a:p>
        </p:txBody>
      </p:sp>
      <p:sp>
        <p:nvSpPr>
          <p:cNvPr id="12" name="body-33-265">
            <a:extLst xmlns:a="http://schemas.openxmlformats.org/drawingml/2006/main">
              <a:ext uri="{FF2B5EF4-FFF2-40B4-BE49-F238E27FC236}">
                <a16:creationId xmlns:a16="http://schemas.microsoft.com/office/drawing/2014/main" id="{FD75C13E-CCF5-43D4-B091-4308111A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245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产品题目由你自己决定</a:t>
            </a:r>
          </a:p>
        </p:txBody>
      </p:sp>
    </p:spTree>
    <p:extLst>
      <p:ext uri="{BB962C8B-B14F-4D97-AF65-F5344CB8AC3E}">
        <p14:creationId xmlns:p14="http://schemas.microsoft.com/office/powerpoint/2010/main" val="82217739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navigation-34-266">
            <a:extLst xmlns:a="http://schemas.openxmlformats.org/drawingml/2006/main">
              <a:ext uri="{FF2B5EF4-FFF2-40B4-BE49-F238E27FC236}">
                <a16:creationId xmlns:a16="http://schemas.microsoft.com/office/drawing/2014/main" id="{8462E7D5-4E81-444A-9CD2-D710DACD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提交成果</a:t>
            </a:r>
          </a:p>
        </p:txBody>
      </p:sp>
      <p:sp>
        <p:nvSpPr>
          <p:cNvPr id="2" name="page-34-267">
            <a:extLst xmlns:a="http://schemas.openxmlformats.org/drawingml/2006/main">
              <a:ext uri="{FF2B5EF4-FFF2-40B4-BE49-F238E27FC236}">
                <a16:creationId xmlns:a16="http://schemas.microsoft.com/office/drawing/2014/main" id="{62D87F63-B9ED-400D-8088-0C42011A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34</a:t>
            </a:r>
          </a:p>
        </p:txBody>
      </p:sp>
      <p:sp>
        <p:nvSpPr>
          <p:cNvPr id="7" name="v2-heading-34-83">
            <a:extLst xmlns:a="http://schemas.openxmlformats.org/drawingml/2006/main">
              <a:ext uri="{FF2B5EF4-FFF2-40B4-BE49-F238E27FC236}">
                <a16:creationId xmlns:a16="http://schemas.microsoft.com/office/drawing/2014/main" id="{371A95F4-54F0-484C-92F7-694BC382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作业提交清单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5374B-5A19-42C8-9E05-4734E7F04778}"/>
              </a:ext>
            </a:extLst>
          </p:cNvPr>
          <p:cNvGraphicFramePr/>
          <p:nvPr/>
        </p:nvGraphicFramePr>
        <p:xfrm>
          <a:off xmlns:a="http://schemas.openxmlformats.org/drawingml/2006/main" x="704850" y="2028825"/>
          <a:ext xmlns:a="http://schemas.openxmlformats.org/drawingml/2006/main" cx="10782300" cy="33051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876550"/>
                <a:gridCol w="7905750"/>
              </a:tblGrid>
              <a:tr h="826294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产品要求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填好的表单、制作中更新的清单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26294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能打开使用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可运行文件、打开与操作说明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26294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实际检查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测试结果、已知问题、截图或短视频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826294"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真实试用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75" b="0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使用后的反馈、下一步最值得改的事</a:t>
                      </a:r>
                    </a:p>
                  </a:txBody>
                  <a:tcPr marL="0" marR="228600" marT="95250" marB="9525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sp>
        <p:nvSpPr>
          <p:cNvPr id="9" name="v2-body-34-84">
            <a:extLst xmlns:a="http://schemas.openxmlformats.org/drawingml/2006/main">
              <a:ext uri="{FF2B5EF4-FFF2-40B4-BE49-F238E27FC236}">
                <a16:creationId xmlns:a16="http://schemas.microsoft.com/office/drawing/2014/main" id="{AE1F550F-E480-40C4-9DEA-69BCEAAD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0547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提交前先脱敏。本地文件也可以，不强制公开上线。</a:t>
            </a:r>
          </a:p>
        </p:txBody>
      </p:sp>
    </p:spTree>
    <p:extLst>
      <p:ext uri="{BB962C8B-B14F-4D97-AF65-F5344CB8AC3E}">
        <p14:creationId xmlns:p14="http://schemas.microsoft.com/office/powerpoint/2010/main" val="91166330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navigation-35-270">
            <a:extLst xmlns:a="http://schemas.openxmlformats.org/drawingml/2006/main">
              <a:ext uri="{FF2B5EF4-FFF2-40B4-BE49-F238E27FC236}">
                <a16:creationId xmlns:a16="http://schemas.microsoft.com/office/drawing/2014/main" id="{668BACD9-8A61-4AE9-9BDC-4F4E5B74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交流答疑</a:t>
            </a:r>
          </a:p>
        </p:txBody>
      </p:sp>
      <p:sp>
        <p:nvSpPr>
          <p:cNvPr id="2" name="page-35-271">
            <a:extLst xmlns:a="http://schemas.openxmlformats.org/drawingml/2006/main">
              <a:ext uri="{FF2B5EF4-FFF2-40B4-BE49-F238E27FC236}">
                <a16:creationId xmlns:a16="http://schemas.microsoft.com/office/drawing/2014/main" id="{BB9C59DF-80E7-44D0-8636-AAC51ABC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35</a:t>
            </a:r>
          </a:p>
        </p:txBody>
      </p:sp>
      <p:sp>
        <p:nvSpPr>
          <p:cNvPr id="3" name="heading-35-272">
            <a:extLst xmlns:a="http://schemas.openxmlformats.org/drawingml/2006/main">
              <a:ext uri="{FF2B5EF4-FFF2-40B4-BE49-F238E27FC236}">
                <a16:creationId xmlns:a16="http://schemas.microsoft.com/office/drawing/2014/main" id="{230D0803-D69B-4344-A96D-2494F344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交流与答疑</a:t>
            </a:r>
          </a:p>
        </p:txBody>
      </p:sp>
      <p:sp>
        <p:nvSpPr>
          <p:cNvPr id="4" name="body-35-273">
            <a:extLst xmlns:a="http://schemas.openxmlformats.org/drawingml/2006/main">
              <a:ext uri="{FF2B5EF4-FFF2-40B4-BE49-F238E27FC236}">
                <a16:creationId xmlns:a16="http://schemas.microsoft.com/office/drawing/2014/main" id="{8649D121-2636-4BAE-992D-01BCFD53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0763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你准备解决</a:t>
            </a:r>
          </a:p>
          <a:p xmlns:a="http://schemas.openxmlformats.org/drawingml/2006/main">
            <a:pPr algn="l">
              <a:buNone/>
              <a:def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75" b="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哪个具体问题？</a:t>
            </a:r>
          </a:p>
        </p:txBody>
      </p:sp>
      <p:sp>
        <p:nvSpPr>
          <p:cNvPr id="5" name="body-35-274">
            <a:extLst xmlns:a="http://schemas.openxmlformats.org/drawingml/2006/main">
              <a:ext uri="{FF2B5EF4-FFF2-40B4-BE49-F238E27FC236}">
                <a16:creationId xmlns:a16="http://schemas.microsoft.com/office/drawing/2014/main" id="{FBAF3C18-6435-4C10-AA24-B56BECA2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72050"/>
            <a:ext cx="10525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遇到卡点时，说清所在阶段、操作、实际结果与预期</a:t>
            </a:r>
          </a:p>
        </p:txBody>
      </p:sp>
    </p:spTree>
    <p:extLst>
      <p:ext uri="{BB962C8B-B14F-4D97-AF65-F5344CB8AC3E}">
        <p14:creationId xmlns:p14="http://schemas.microsoft.com/office/powerpoint/2010/main" val="88851901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D8FA6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vigation-36-275">
            <a:extLst xmlns:a="http://schemas.openxmlformats.org/drawingml/2006/main">
              <a:ext uri="{FF2B5EF4-FFF2-40B4-BE49-F238E27FC236}">
                <a16:creationId xmlns:a16="http://schemas.microsoft.com/office/drawing/2014/main" id="{081EEB22-DD21-46AF-BC2F-3001338B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buNone/>
              <a:def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04 制作与验收 / 课程总结</a:t>
            </a:r>
          </a:p>
        </p:txBody>
      </p:sp>
      <p:sp>
        <p:nvSpPr>
          <p:cNvPr id="2" name="page-36-276">
            <a:extLst xmlns:a="http://schemas.openxmlformats.org/drawingml/2006/main">
              <a:ext uri="{FF2B5EF4-FFF2-40B4-BE49-F238E27FC236}">
                <a16:creationId xmlns:a16="http://schemas.microsoft.com/office/drawing/2014/main" id="{4CD9AA26-1B21-43E2-9C50-01837038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defPPr>
            <a:lvl1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1pPr>
            <a:lvl2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2pPr>
            <a:lvl3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3pPr>
            <a:lvl4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4pPr>
            <a:lvl5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5pPr>
            <a:lvl6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6pPr>
            <a:lvl7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7pPr>
            <a:lvl8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8pPr>
            <a:lvl9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646C66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646C66"/>
                </a:solidFill>
                <a:latin typeface="Segoe UI"/>
                <a:ea typeface="Segoe UI"/>
                <a:cs typeface="Segoe UI"/>
              </a:rPr>
              <a:t>36</a:t>
            </a:r>
          </a:p>
        </p:txBody>
      </p:sp>
      <p:sp>
        <p:nvSpPr>
          <p:cNvPr id="3" name="heading-36-277">
            <a:extLst xmlns:a="http://schemas.openxmlformats.org/drawingml/2006/main">
              <a:ext uri="{FF2B5EF4-FFF2-40B4-BE49-F238E27FC236}">
                <a16:creationId xmlns:a16="http://schemas.microsoft.com/office/drawing/2014/main" id="{F891502A-DA87-4CE5-A2E4-AEA9CA2D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23975"/>
            <a:ext cx="10934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人人都能从一个</a:t>
            </a:r>
          </a:p>
        </p:txBody>
      </p:sp>
      <p:sp>
        <p:nvSpPr>
          <p:cNvPr id="4" name="body-36-278">
            <a:extLst xmlns:a="http://schemas.openxmlformats.org/drawingml/2006/main">
              <a:ext uri="{FF2B5EF4-FFF2-40B4-BE49-F238E27FC236}">
                <a16:creationId xmlns:a16="http://schemas.microsoft.com/office/drawing/2014/main" id="{D0835BB9-DCEC-4B50-B623-4091658A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10934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具体的小问题开始</a:t>
            </a:r>
          </a:p>
        </p:txBody>
      </p:sp>
      <p:sp>
        <p:nvSpPr>
          <p:cNvPr id="5" name="rule-36-279">
            <a:extLst xmlns:a="http://schemas.openxmlformats.org/drawingml/2006/main">
              <a:ext uri="{FF2B5EF4-FFF2-40B4-BE49-F238E27FC236}">
                <a16:creationId xmlns:a16="http://schemas.microsoft.com/office/drawing/2014/main" id="{2AED72E9-C6DC-466A-B74D-76E3830B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801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76243"/>
            </a:solidFill>
          </a:ln>
        </p:spPr>
      </p:sp>
      <p:sp>
        <p:nvSpPr>
          <p:cNvPr id="6" name="body-36-280">
            <a:extLst xmlns:a="http://schemas.openxmlformats.org/drawingml/2006/main">
              <a:ext uri="{FF2B5EF4-FFF2-40B4-BE49-F238E27FC236}">
                <a16:creationId xmlns:a16="http://schemas.microsoft.com/office/drawing/2014/main" id="{DF92DBF8-456A-4603-8D53-56F1D47C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10715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勾选清单，边做边讨论，再亲自验收</a:t>
            </a:r>
          </a:p>
        </p:txBody>
      </p:sp>
      <p:sp>
        <p:nvSpPr>
          <p:cNvPr id="8" name="v3-text-36-12">
            <a:extLst xmlns:a="http://schemas.openxmlformats.org/drawingml/2006/main">
              <a:ext uri="{FF2B5EF4-FFF2-40B4-BE49-F238E27FC236}">
                <a16:creationId xmlns:a16="http://schemas.microsoft.com/office/drawing/2014/main" id="{8E62F8CC-BA11-40AF-BF0A-870C1B10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53125"/>
            <a:ext cx="1066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buNone/>
              <a:def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百度搭子邀请码：KUC83CY</a:t>
            </a:r>
          </a:p>
        </p:txBody>
      </p:sp>
    </p:spTree>
    <p:extLst>
      <p:ext uri="{BB962C8B-B14F-4D97-AF65-F5344CB8AC3E}">
        <p14:creationId xmlns:p14="http://schemas.microsoft.com/office/powerpoint/2010/main" val="58556704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v4-navigation-37-1">
            <a:extLst xmlns:a="http://schemas.openxmlformats.org/drawingml/2006/main">
              <a:ext uri="{FF2B5EF4-FFF2-40B4-BE49-F238E27FC236}">
                <a16:creationId xmlns:a16="http://schemas.microsoft.com/office/drawing/2014/main" id="{13674CF6-D3D2-47E3-A0EB-E3B611E7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交作业有奖</a:t>
            </a:r>
          </a:p>
        </p:txBody>
      </p:sp>
      <p:sp>
        <p:nvSpPr>
          <p:cNvPr id="2" name="v4-page-37-2">
            <a:extLst xmlns:a="http://schemas.openxmlformats.org/drawingml/2006/main">
              <a:ext uri="{FF2B5EF4-FFF2-40B4-BE49-F238E27FC236}">
                <a16:creationId xmlns:a16="http://schemas.microsoft.com/office/drawing/2014/main" id="{61149651-6853-4791-B48C-A22DC850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3" name="v4-heading-37-3">
            <a:extLst xmlns:a="http://schemas.openxmlformats.org/drawingml/2006/main">
              <a:ext uri="{FF2B5EF4-FFF2-40B4-BE49-F238E27FC236}">
                <a16:creationId xmlns:a16="http://schemas.microsoft.com/office/drawing/2014/main" id="{9965BCC2-F9E3-4DAC-A750-A8992C8E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156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前三名交上来的，</a:t>
            </a:r>
          </a:p>
        </p:txBody>
      </p:sp>
      <p:sp>
        <p:nvSpPr>
          <p:cNvPr id="4" name="v4-heading-37-4">
            <a:extLst xmlns:a="http://schemas.openxmlformats.org/drawingml/2006/main">
              <a:ext uri="{FF2B5EF4-FFF2-40B4-BE49-F238E27FC236}">
                <a16:creationId xmlns:a16="http://schemas.microsoft.com/office/drawing/2014/main" id="{D28ACFF5-82CF-4556-90CF-3A1542C2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19225"/>
            <a:ext cx="109156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送你一张 AI 超级卡。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E264D-856A-4373-A7B3-A55EF9B76F70}"/>
              </a:ext>
            </a:extLst>
          </p:cNvPr>
          <p:cNvGraphicFramePr/>
          <p:nvPr/>
        </p:nvGraphicFramePr>
        <p:xfrm>
          <a:off xmlns:a="http://schemas.openxmlformats.org/drawingml/2006/main" x="704850" y="2457450"/>
          <a:ext xmlns:a="http://schemas.openxmlformats.org/drawingml/2006/main" cx="5524500" cy="30861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095500"/>
                <a:gridCol w="3429000"/>
              </a:tblGrid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JoyAI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高级会员 · 30天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智谱 AutoClaw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1000积分 · 周卡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MiniMax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Token Plan · 5天体验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拍我 AI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30天 · 专业版会员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码上飞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会员 · 7天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9525">
                      <a:solidFill>
                        <a:srgbClr val="D0D5CE"/>
                      </a:solidFill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37624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WPS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4161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大会员 · 7天</a:t>
                      </a:r>
                    </a:p>
                  </a:txBody>
                  <a:tcPr marL="0" marR="76200" marT="76200" marB="76200" anchor="ctr">
                    <a:lnBlToTr w="0">
                      <a:noFill/>
                    </a:lnBlToTr>
                    <a:lnTlToBr w="0">
                      <a:noFill/>
                    </a:lnTlToBr>
                    <a:lnB w="0">
                      <a:noFill/>
                    </a:lnB>
                    <a:lnT w="0">
                      <a:noFill/>
                    </a:lnT>
                    <a:lnR w="0">
                      <a:noFill/>
                    </a:lnR>
                    <a:lnL w="0">
                      <a:noFill/>
                    </a:lnL>
                    <a:solidFill>
                      <a:srgbClr val="F5F5F2"/>
                    </a:solidFill>
                  </a:tcPr>
                </a:tc>
              </a:tr>
            </a:tbl>
          </a:graphicData>
        </a:graphic>
      </p:graphicFrame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FBBB39-CE4A-41C6-86FF-B4FBDC5B1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51e1fec9441dd"/>
          <a:srcRect xmlns:a="http://schemas.openxmlformats.org/drawingml/2006/main" l="57723" t="24908" r="1945" b="16810"/>
          <a:stretch xmlns:a="http://schemas.openxmlformats.org/drawingml/2006/main"/>
        </p:blipFill>
        <p:spPr>
          <a:xfrm xmlns:a="http://schemas.openxmlformats.org/drawingml/2006/main">
            <a:off x="6591300" y="2419350"/>
            <a:ext cx="4953000" cy="3333750"/>
          </a:xfrm>
          <a:prstGeom xmlns:a="http://schemas.openxmlformats.org/drawingml/2006/main" prst="rect">
            <a:avLst/>
          </a:prstGeom>
        </p:spPr>
      </p:pic>
      <p:sp>
        <p:nvSpPr>
          <p:cNvPr id="7" name="v4-body-37-5">
            <a:extLst xmlns:a="http://schemas.openxmlformats.org/drawingml/2006/main">
              <a:ext uri="{FF2B5EF4-FFF2-40B4-BE49-F238E27FC236}">
                <a16:creationId xmlns:a16="http://schemas.microsoft.com/office/drawing/2014/main" id="{33901C91-043F-417F-9F6B-34EFDC3B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79120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权益页实拍</a:t>
            </a:r>
          </a:p>
        </p:txBody>
      </p:sp>
      <p:sp>
        <p:nvSpPr>
          <p:cNvPr id="8" name="v4-body-37-6">
            <a:extLst xmlns:a="http://schemas.openxmlformats.org/drawingml/2006/main">
              <a:ext uri="{FF2B5EF4-FFF2-40B4-BE49-F238E27FC236}">
                <a16:creationId xmlns:a16="http://schemas.microsoft.com/office/drawing/2014/main" id="{7DCF1470-29A7-430E-822A-AD8BF9F0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34100"/>
            <a:ext cx="1076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一张卡，上面这些都能解锁。以提交区显示的时间为准，名单在下一课开场公布；</a:t>
            </a:r>
          </a:p>
        </p:txBody>
      </p:sp>
      <p:sp>
        <p:nvSpPr>
          <p:cNvPr id="9" name="v4-body-37-7">
            <a:extLst xmlns:a="http://schemas.openxmlformats.org/drawingml/2006/main">
              <a:ext uri="{FF2B5EF4-FFF2-40B4-BE49-F238E27FC236}">
                <a16:creationId xmlns:a16="http://schemas.microsoft.com/office/drawing/2014/main" id="{E7E23C71-0A17-44C1-9832-BB8E4ADA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48425"/>
            <a:ext cx="10191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关注公众号回复「加群」领卡。</a:t>
            </a:r>
          </a:p>
        </p:txBody>
      </p:sp>
    </p:spTree>
    <p:extLst>
      <p:ext uri="{BB962C8B-B14F-4D97-AF65-F5344CB8AC3E}">
        <p14:creationId xmlns:p14="http://schemas.microsoft.com/office/powerpoint/2010/main" val="77424317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5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v4-navigation-38-8">
            <a:extLst xmlns:a="http://schemas.openxmlformats.org/drawingml/2006/main">
              <a:ext uri="{FF2B5EF4-FFF2-40B4-BE49-F238E27FC236}">
                <a16:creationId xmlns:a16="http://schemas.microsoft.com/office/drawing/2014/main" id="{DD6F5CBD-2DB7-4BCF-8225-A85CF71A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05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04 制作与验收 / 官方社媒账号</a:t>
            </a:r>
          </a:p>
        </p:txBody>
      </p:sp>
      <p:sp>
        <p:nvSpPr>
          <p:cNvPr id="2" name="v4-page-38-9">
            <a:extLst xmlns:a="http://schemas.openxmlformats.org/drawingml/2006/main">
              <a:ext uri="{FF2B5EF4-FFF2-40B4-BE49-F238E27FC236}">
                <a16:creationId xmlns:a16="http://schemas.microsoft.com/office/drawing/2014/main" id="{914C7AB3-57A2-4579-ABEB-65A03BA8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477000"/>
            <a:ext cx="495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646C66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3" name="v4-heading-38-10">
            <a:extLst xmlns:a="http://schemas.openxmlformats.org/drawingml/2006/main">
              <a:ext uri="{FF2B5EF4-FFF2-40B4-BE49-F238E27FC236}">
                <a16:creationId xmlns:a16="http://schemas.microsoft.com/office/drawing/2014/main" id="{19DB8B2E-1C45-4059-831F-B2AD3E39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81050"/>
            <a:ext cx="1091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官方社媒账号</a:t>
            </a:r>
          </a:p>
        </p:txBody>
      </p:sp>
      <p:sp>
        <p:nvSpPr>
          <p:cNvPr id="4" name="qr-quiet-zone-90">
            <a:extLst xmlns:a="http://schemas.openxmlformats.org/drawingml/2006/main">
              <a:ext uri="{FF2B5EF4-FFF2-40B4-BE49-F238E27FC236}">
                <a16:creationId xmlns:a16="http://schemas.microsoft.com/office/drawing/2014/main" id="{675DE1ED-B05C-4619-8629-6965788F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52600"/>
            <a:ext cx="3276600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qr-quiet-zone-469">
            <a:extLst xmlns:a="http://schemas.openxmlformats.org/drawingml/2006/main">
              <a:ext uri="{FF2B5EF4-FFF2-40B4-BE49-F238E27FC236}">
                <a16:creationId xmlns:a16="http://schemas.microsoft.com/office/drawing/2014/main" id="{8FB7BACA-CFE6-4B9E-B8E8-CF69C301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752600"/>
            <a:ext cx="3276600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qr-quiet-zone-848">
            <a:extLst xmlns:a="http://schemas.openxmlformats.org/drawingml/2006/main">
              <a:ext uri="{FF2B5EF4-FFF2-40B4-BE49-F238E27FC236}">
                <a16:creationId xmlns:a16="http://schemas.microsoft.com/office/drawing/2014/main" id="{D7371F7D-D44D-471D-8C91-6F32E5DC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52600"/>
            <a:ext cx="3276600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0F3A8-3704-4232-81D0-559B74D7F8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e3a3d847a42e1"/>
          <a:srcRect xmlns:a="http://schemas.openxmlformats.org/drawingml/2006/main" l="25587" t="46279" r="22123" b="5912"/>
          <a:stretch xmlns:a="http://schemas.openxmlformats.org/drawingml/2006/main"/>
        </p:blipFill>
        <p:spPr>
          <a:xfrm xmlns:a="http://schemas.openxmlformats.org/drawingml/2006/main">
            <a:off x="1009650" y="1905000"/>
            <a:ext cx="2971800" cy="297815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D010D-CDCF-4A82-8A55-608D736797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153e270e546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67225" y="1752600"/>
            <a:ext cx="3276600" cy="32766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850178-06D6-4EC2-B35E-023E928CDA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c935f6405479c"/>
          <a:srcRect xmlns:a="http://schemas.openxmlformats.org/drawingml/2006/main" l="13783" t="27442" r="12978" b="16124"/>
          <a:stretch xmlns:a="http://schemas.openxmlformats.org/drawingml/2006/main"/>
        </p:blipFill>
        <p:spPr>
          <a:xfrm xmlns:a="http://schemas.openxmlformats.org/drawingml/2006/main">
            <a:off x="8191500" y="1866900"/>
            <a:ext cx="3048000" cy="3048000"/>
          </a:xfrm>
          <a:prstGeom xmlns:a="http://schemas.openxmlformats.org/drawingml/2006/main" prst="rect">
            <a:avLst/>
          </a:prstGeom>
        </p:spPr>
      </p:pic>
      <p:sp>
        <p:nvSpPr>
          <p:cNvPr id="10" name="v4-body-38-11">
            <a:extLst xmlns:a="http://schemas.openxmlformats.org/drawingml/2006/main">
              <a:ext uri="{FF2B5EF4-FFF2-40B4-BE49-F238E27FC236}">
                <a16:creationId xmlns:a16="http://schemas.microsoft.com/office/drawing/2014/main" id="{2BDC28C8-52F2-4CB4-B34F-BA476E31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33975"/>
            <a:ext cx="3276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B站</a:t>
            </a:r>
          </a:p>
        </p:txBody>
      </p:sp>
      <p:sp>
        <p:nvSpPr>
          <p:cNvPr id="11" name="v4-body-38-12">
            <a:extLst xmlns:a="http://schemas.openxmlformats.org/drawingml/2006/main">
              <a:ext uri="{FF2B5EF4-FFF2-40B4-BE49-F238E27FC236}">
                <a16:creationId xmlns:a16="http://schemas.microsoft.com/office/drawing/2014/main" id="{0DF208AB-4F0C-45FF-A458-8F70C662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5133975"/>
            <a:ext cx="3276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公众号</a:t>
            </a:r>
          </a:p>
        </p:txBody>
      </p:sp>
      <p:sp>
        <p:nvSpPr>
          <p:cNvPr id="12" name="v4-body-38-13">
            <a:extLst xmlns:a="http://schemas.openxmlformats.org/drawingml/2006/main">
              <a:ext uri="{FF2B5EF4-FFF2-40B4-BE49-F238E27FC236}">
                <a16:creationId xmlns:a16="http://schemas.microsoft.com/office/drawing/2014/main" id="{411E0CAC-8AE9-4DCE-AC3E-45A53C6B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133975"/>
            <a:ext cx="3276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视频号</a:t>
            </a:r>
          </a:p>
        </p:txBody>
      </p:sp>
      <p:sp>
        <p:nvSpPr>
          <p:cNvPr id="13" name="v4-body-38-14">
            <a:extLst xmlns:a="http://schemas.openxmlformats.org/drawingml/2006/main">
              <a:ext uri="{FF2B5EF4-FFF2-40B4-BE49-F238E27FC236}">
                <a16:creationId xmlns:a16="http://schemas.microsoft.com/office/drawing/2014/main" id="{CF6AAF8A-C39E-4A67-AAFF-5F1025C9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86425"/>
            <a:ext cx="10763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>
                <a:solidFill>
                  <a:srgbClr val="141615"/>
                </a:solidFill>
                <a:latin typeface="Microsoft YaHei"/>
                <a:ea typeface="Microsoft YaHei"/>
                <a:cs typeface="Microsoft YaHei"/>
              </a:rPr>
              <a:t>关注官方社媒账号，及时获取社区资讯</a:t>
            </a:r>
          </a:p>
        </p:txBody>
      </p:sp>
      <p:sp>
        <p:nvSpPr>
          <p:cNvPr id="14" name="v4-body-38-15">
            <a:extLst xmlns:a="http://schemas.openxmlformats.org/drawingml/2006/main">
              <a:ext uri="{FF2B5EF4-FFF2-40B4-BE49-F238E27FC236}">
                <a16:creationId xmlns:a16="http://schemas.microsoft.com/office/drawing/2014/main" id="{9891E2A0-C7CA-4FA6-A4AE-15F6EAC6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162675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>
                <a:solidFill>
                  <a:srgbClr val="376243"/>
                </a:solidFill>
                <a:latin typeface="Microsoft YaHei"/>
                <a:ea typeface="Microsoft YaHei"/>
                <a:cs typeface="Microsoft YaHei"/>
              </a:rPr>
              <a:t>关注公众号回复“加群”可加入官方社区群</a:t>
            </a:r>
          </a:p>
        </p:txBody>
      </p:sp>
    </p:spTree>
    <p:extLst>
      <p:ext uri="{BB962C8B-B14F-4D97-AF65-F5344CB8AC3E}">
        <p14:creationId xmlns:p14="http://schemas.microsoft.com/office/powerpoint/2010/main" val="14293547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2026-10-26T06:44:48.0860000Z</dcterms:created>
  <dcterms:modified xsi:type="dcterms:W3CDTF">2026-10-26T06:44:48.0860000Z</dcterms:modified>
</coreProperties>
</file>